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60" r:id="rId1"/>
  </p:sldMasterIdLst>
  <p:notesMasterIdLst>
    <p:notesMasterId r:id="rId26"/>
  </p:notesMasterIdLst>
  <p:sldIdLst>
    <p:sldId id="256" r:id="rId2"/>
    <p:sldId id="265" r:id="rId3"/>
    <p:sldId id="258" r:id="rId4"/>
    <p:sldId id="266" r:id="rId5"/>
    <p:sldId id="267" r:id="rId6"/>
    <p:sldId id="268" r:id="rId7"/>
    <p:sldId id="279" r:id="rId8"/>
    <p:sldId id="269" r:id="rId9"/>
    <p:sldId id="271" r:id="rId10"/>
    <p:sldId id="272" r:id="rId11"/>
    <p:sldId id="261" r:id="rId12"/>
    <p:sldId id="275" r:id="rId13"/>
    <p:sldId id="276" r:id="rId14"/>
    <p:sldId id="274" r:id="rId15"/>
    <p:sldId id="263" r:id="rId16"/>
    <p:sldId id="277" r:id="rId17"/>
    <p:sldId id="280" r:id="rId18"/>
    <p:sldId id="287" r:id="rId19"/>
    <p:sldId id="281" r:id="rId20"/>
    <p:sldId id="282" r:id="rId21"/>
    <p:sldId id="283" r:id="rId22"/>
    <p:sldId id="288" r:id="rId23"/>
    <p:sldId id="284" r:id="rId24"/>
    <p:sldId id="2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8223" autoAdjust="0"/>
  </p:normalViewPr>
  <p:slideViewPr>
    <p:cSldViewPr snapToGrid="0">
      <p:cViewPr varScale="1">
        <p:scale>
          <a:sx n="78" d="100"/>
          <a:sy n="78" d="100"/>
        </p:scale>
        <p:origin x="-183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0941AE-C518-4BF9-83B3-31BD361B378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7C1A72F9-5C02-4861-9076-5C9E142AA23D}">
      <dgm:prSet phldrT="[Text]" custT="1"/>
      <dgm:spPr/>
      <dgm:t>
        <a:bodyPr/>
        <a:lstStyle/>
        <a:p>
          <a:pPr algn="ctr"/>
          <a:r>
            <a:rPr lang="en-IN" sz="2400" b="0" dirty="0" smtClean="0"/>
            <a:t>Introduction</a:t>
          </a:r>
          <a:endParaRPr lang="en-GB" sz="2400" b="0" dirty="0"/>
        </a:p>
      </dgm:t>
    </dgm:pt>
    <dgm:pt modelId="{CD5858A3-CE61-4B87-8CB9-3978ED099D06}" type="parTrans" cxnId="{E0A714D1-E49C-40E8-BEB1-98B16B5B1C3A}">
      <dgm:prSet/>
      <dgm:spPr/>
      <dgm:t>
        <a:bodyPr/>
        <a:lstStyle/>
        <a:p>
          <a:endParaRPr lang="en-GB"/>
        </a:p>
      </dgm:t>
    </dgm:pt>
    <dgm:pt modelId="{AAB95F2A-D0FD-4860-A863-026922551FDF}" type="sibTrans" cxnId="{E0A714D1-E49C-40E8-BEB1-98B16B5B1C3A}">
      <dgm:prSet/>
      <dgm:spPr/>
      <dgm:t>
        <a:bodyPr/>
        <a:lstStyle/>
        <a:p>
          <a:endParaRPr lang="en-GB"/>
        </a:p>
      </dgm:t>
    </dgm:pt>
    <dgm:pt modelId="{B73AB773-BDDF-466D-8F58-593FD81CA8C8}">
      <dgm:prSet phldrT="[Text]" custT="1"/>
      <dgm:spPr/>
      <dgm:t>
        <a:bodyPr/>
        <a:lstStyle/>
        <a:p>
          <a:pPr algn="ctr"/>
          <a:r>
            <a:rPr lang="en-IN" sz="2400" b="0" dirty="0" smtClean="0"/>
            <a:t>Literature Review</a:t>
          </a:r>
          <a:endParaRPr lang="en-GB" sz="2400" b="0" dirty="0"/>
        </a:p>
      </dgm:t>
    </dgm:pt>
    <dgm:pt modelId="{64577B58-9BAB-4CFA-B5DF-BF1FAF00EED8}" type="parTrans" cxnId="{E12CF9D8-EF5F-46B1-BFA6-DFCA6F61ABF8}">
      <dgm:prSet/>
      <dgm:spPr/>
      <dgm:t>
        <a:bodyPr/>
        <a:lstStyle/>
        <a:p>
          <a:endParaRPr lang="en-GB"/>
        </a:p>
      </dgm:t>
    </dgm:pt>
    <dgm:pt modelId="{D39A1753-69B6-4B44-88C9-49CE278DD56F}" type="sibTrans" cxnId="{E12CF9D8-EF5F-46B1-BFA6-DFCA6F61ABF8}">
      <dgm:prSet/>
      <dgm:spPr/>
      <dgm:t>
        <a:bodyPr/>
        <a:lstStyle/>
        <a:p>
          <a:endParaRPr lang="en-GB"/>
        </a:p>
      </dgm:t>
    </dgm:pt>
    <dgm:pt modelId="{F879EB1B-910C-4CB0-8418-4A1C8D9E1B34}">
      <dgm:prSet phldrT="[Text]" custT="1"/>
      <dgm:spPr/>
      <dgm:t>
        <a:bodyPr/>
        <a:lstStyle/>
        <a:p>
          <a:pPr algn="ctr"/>
          <a:r>
            <a:rPr lang="en-IN" sz="2400" b="0" dirty="0" smtClean="0"/>
            <a:t>Research Methodology</a:t>
          </a:r>
          <a:endParaRPr lang="en-GB" sz="2400" b="0" dirty="0"/>
        </a:p>
      </dgm:t>
    </dgm:pt>
    <dgm:pt modelId="{C2263724-FF80-4569-8DF7-550205F2B1F0}" type="parTrans" cxnId="{568A51DC-7AC6-4D94-B0AA-A19DB111546C}">
      <dgm:prSet/>
      <dgm:spPr/>
      <dgm:t>
        <a:bodyPr/>
        <a:lstStyle/>
        <a:p>
          <a:endParaRPr lang="en-GB"/>
        </a:p>
      </dgm:t>
    </dgm:pt>
    <dgm:pt modelId="{CD6B4B55-A9D9-4259-99A6-8A73411F1C50}" type="sibTrans" cxnId="{568A51DC-7AC6-4D94-B0AA-A19DB111546C}">
      <dgm:prSet/>
      <dgm:spPr/>
      <dgm:t>
        <a:bodyPr/>
        <a:lstStyle/>
        <a:p>
          <a:endParaRPr lang="en-GB"/>
        </a:p>
      </dgm:t>
    </dgm:pt>
    <dgm:pt modelId="{E25B54CE-32D5-4936-8480-9FCD3DA57589}">
      <dgm:prSet phldrT="[Text]" custT="1"/>
      <dgm:spPr/>
      <dgm:t>
        <a:bodyPr/>
        <a:lstStyle/>
        <a:p>
          <a:pPr algn="ctr"/>
          <a:r>
            <a:rPr lang="en-IN" sz="2400" b="0" dirty="0" smtClean="0"/>
            <a:t>Results and Discussion</a:t>
          </a:r>
          <a:endParaRPr lang="en-GB" sz="2400" b="0" dirty="0"/>
        </a:p>
      </dgm:t>
    </dgm:pt>
    <dgm:pt modelId="{B608129E-4657-4A8B-839D-BF7D6C4271B3}" type="parTrans" cxnId="{BC006602-31D3-4E86-808B-9A781267AC47}">
      <dgm:prSet/>
      <dgm:spPr/>
      <dgm:t>
        <a:bodyPr/>
        <a:lstStyle/>
        <a:p>
          <a:endParaRPr lang="en-GB"/>
        </a:p>
      </dgm:t>
    </dgm:pt>
    <dgm:pt modelId="{748A93FC-C6AA-4C43-95B2-DEB84E3C447D}" type="sibTrans" cxnId="{BC006602-31D3-4E86-808B-9A781267AC47}">
      <dgm:prSet/>
      <dgm:spPr/>
      <dgm:t>
        <a:bodyPr/>
        <a:lstStyle/>
        <a:p>
          <a:endParaRPr lang="en-GB"/>
        </a:p>
      </dgm:t>
    </dgm:pt>
    <dgm:pt modelId="{612F728F-5A83-46AB-8E05-EB28B8896B0A}">
      <dgm:prSet phldrT="[Text]" custT="1"/>
      <dgm:spPr/>
      <dgm:t>
        <a:bodyPr/>
        <a:lstStyle/>
        <a:p>
          <a:pPr algn="ctr"/>
          <a:r>
            <a:rPr lang="en-IN" sz="2400" b="0" dirty="0" smtClean="0"/>
            <a:t>Recommendations</a:t>
          </a:r>
          <a:endParaRPr lang="en-GB" sz="2400" b="0" dirty="0"/>
        </a:p>
      </dgm:t>
    </dgm:pt>
    <dgm:pt modelId="{B33C07E3-5BB9-440D-8784-B67CBC937099}" type="parTrans" cxnId="{1457D0DE-1F9D-4D8B-9A4E-BF171E351B24}">
      <dgm:prSet/>
      <dgm:spPr/>
      <dgm:t>
        <a:bodyPr/>
        <a:lstStyle/>
        <a:p>
          <a:endParaRPr lang="en-GB"/>
        </a:p>
      </dgm:t>
    </dgm:pt>
    <dgm:pt modelId="{E3969E6B-7696-4C86-B3D1-06D1A82EF940}" type="sibTrans" cxnId="{1457D0DE-1F9D-4D8B-9A4E-BF171E351B24}">
      <dgm:prSet/>
      <dgm:spPr/>
      <dgm:t>
        <a:bodyPr/>
        <a:lstStyle/>
        <a:p>
          <a:endParaRPr lang="en-GB"/>
        </a:p>
      </dgm:t>
    </dgm:pt>
    <dgm:pt modelId="{CBA61A7A-2547-4285-B0D8-3D64EC1393C6}" type="pres">
      <dgm:prSet presAssocID="{940941AE-C518-4BF9-83B3-31BD361B3786}" presName="linear" presStyleCnt="0">
        <dgm:presLayoutVars>
          <dgm:dir/>
          <dgm:animLvl val="lvl"/>
          <dgm:resizeHandles val="exact"/>
        </dgm:presLayoutVars>
      </dgm:prSet>
      <dgm:spPr/>
      <dgm:t>
        <a:bodyPr/>
        <a:lstStyle/>
        <a:p>
          <a:endParaRPr lang="en-US"/>
        </a:p>
      </dgm:t>
    </dgm:pt>
    <dgm:pt modelId="{8F3467E1-C967-41F1-BBA1-EA95D64CEAB7}" type="pres">
      <dgm:prSet presAssocID="{7C1A72F9-5C02-4861-9076-5C9E142AA23D}" presName="parentLin" presStyleCnt="0"/>
      <dgm:spPr/>
    </dgm:pt>
    <dgm:pt modelId="{00200BA8-E584-48A8-B6DB-857E9506E4CF}" type="pres">
      <dgm:prSet presAssocID="{7C1A72F9-5C02-4861-9076-5C9E142AA23D}" presName="parentLeftMargin" presStyleLbl="node1" presStyleIdx="0" presStyleCnt="5"/>
      <dgm:spPr/>
      <dgm:t>
        <a:bodyPr/>
        <a:lstStyle/>
        <a:p>
          <a:endParaRPr lang="en-US"/>
        </a:p>
      </dgm:t>
    </dgm:pt>
    <dgm:pt modelId="{5FE6ACF7-2E1D-4C4D-8C75-A564538EF9EF}" type="pres">
      <dgm:prSet presAssocID="{7C1A72F9-5C02-4861-9076-5C9E142AA23D}" presName="parentText" presStyleLbl="node1" presStyleIdx="0" presStyleCnt="5" custLinFactX="7221" custLinFactNeighborX="100000">
        <dgm:presLayoutVars>
          <dgm:chMax val="0"/>
          <dgm:bulletEnabled val="1"/>
        </dgm:presLayoutVars>
      </dgm:prSet>
      <dgm:spPr/>
      <dgm:t>
        <a:bodyPr/>
        <a:lstStyle/>
        <a:p>
          <a:endParaRPr lang="en-US"/>
        </a:p>
      </dgm:t>
    </dgm:pt>
    <dgm:pt modelId="{05850408-B0DD-4C89-AD3D-553BC8671977}" type="pres">
      <dgm:prSet presAssocID="{7C1A72F9-5C02-4861-9076-5C9E142AA23D}" presName="negativeSpace" presStyleCnt="0"/>
      <dgm:spPr/>
    </dgm:pt>
    <dgm:pt modelId="{914FDDC9-3C56-4AF1-AB7E-B0A36D3DBEAC}" type="pres">
      <dgm:prSet presAssocID="{7C1A72F9-5C02-4861-9076-5C9E142AA23D}" presName="childText" presStyleLbl="conFgAcc1" presStyleIdx="0" presStyleCnt="5">
        <dgm:presLayoutVars>
          <dgm:bulletEnabled val="1"/>
        </dgm:presLayoutVars>
      </dgm:prSet>
      <dgm:spPr/>
    </dgm:pt>
    <dgm:pt modelId="{B967BF6D-D29F-455E-B1AC-F7816F3593F8}" type="pres">
      <dgm:prSet presAssocID="{AAB95F2A-D0FD-4860-A863-026922551FDF}" presName="spaceBetweenRectangles" presStyleCnt="0"/>
      <dgm:spPr/>
    </dgm:pt>
    <dgm:pt modelId="{4BD7824B-76AB-448B-888E-F8AE35C6CD5E}" type="pres">
      <dgm:prSet presAssocID="{B73AB773-BDDF-466D-8F58-593FD81CA8C8}" presName="parentLin" presStyleCnt="0"/>
      <dgm:spPr/>
    </dgm:pt>
    <dgm:pt modelId="{9F2CD0BC-D078-4697-B1C2-93ABEFB8299F}" type="pres">
      <dgm:prSet presAssocID="{B73AB773-BDDF-466D-8F58-593FD81CA8C8}" presName="parentLeftMargin" presStyleLbl="node1" presStyleIdx="0" presStyleCnt="5"/>
      <dgm:spPr/>
      <dgm:t>
        <a:bodyPr/>
        <a:lstStyle/>
        <a:p>
          <a:endParaRPr lang="en-US"/>
        </a:p>
      </dgm:t>
    </dgm:pt>
    <dgm:pt modelId="{EEEED69B-1DAB-420D-9F9A-6EBF7FEB201C}" type="pres">
      <dgm:prSet presAssocID="{B73AB773-BDDF-466D-8F58-593FD81CA8C8}" presName="parentText" presStyleLbl="node1" presStyleIdx="1" presStyleCnt="5" custLinFactX="6849" custLinFactNeighborX="100000" custLinFactNeighborY="0">
        <dgm:presLayoutVars>
          <dgm:chMax val="0"/>
          <dgm:bulletEnabled val="1"/>
        </dgm:presLayoutVars>
      </dgm:prSet>
      <dgm:spPr/>
      <dgm:t>
        <a:bodyPr/>
        <a:lstStyle/>
        <a:p>
          <a:endParaRPr lang="en-US"/>
        </a:p>
      </dgm:t>
    </dgm:pt>
    <dgm:pt modelId="{D7170519-DA49-4CAD-B26B-5D2AF51884CD}" type="pres">
      <dgm:prSet presAssocID="{B73AB773-BDDF-466D-8F58-593FD81CA8C8}" presName="negativeSpace" presStyleCnt="0"/>
      <dgm:spPr/>
    </dgm:pt>
    <dgm:pt modelId="{37D28DFA-1DDF-4441-BCBB-224F67E7FB21}" type="pres">
      <dgm:prSet presAssocID="{B73AB773-BDDF-466D-8F58-593FD81CA8C8}" presName="childText" presStyleLbl="conFgAcc1" presStyleIdx="1" presStyleCnt="5">
        <dgm:presLayoutVars>
          <dgm:bulletEnabled val="1"/>
        </dgm:presLayoutVars>
      </dgm:prSet>
      <dgm:spPr/>
    </dgm:pt>
    <dgm:pt modelId="{91D79CE4-9D5A-427C-AD56-7A8BC08AB68C}" type="pres">
      <dgm:prSet presAssocID="{D39A1753-69B6-4B44-88C9-49CE278DD56F}" presName="spaceBetweenRectangles" presStyleCnt="0"/>
      <dgm:spPr/>
    </dgm:pt>
    <dgm:pt modelId="{EAA90CA6-C495-4C39-952E-33475F588C90}" type="pres">
      <dgm:prSet presAssocID="{F879EB1B-910C-4CB0-8418-4A1C8D9E1B34}" presName="parentLin" presStyleCnt="0"/>
      <dgm:spPr/>
    </dgm:pt>
    <dgm:pt modelId="{37D2C0D3-0141-4CE0-BB5A-324E9AEB6550}" type="pres">
      <dgm:prSet presAssocID="{F879EB1B-910C-4CB0-8418-4A1C8D9E1B34}" presName="parentLeftMargin" presStyleLbl="node1" presStyleIdx="1" presStyleCnt="5"/>
      <dgm:spPr/>
      <dgm:t>
        <a:bodyPr/>
        <a:lstStyle/>
        <a:p>
          <a:endParaRPr lang="en-US"/>
        </a:p>
      </dgm:t>
    </dgm:pt>
    <dgm:pt modelId="{C0DFA1C2-6990-45E6-8FEF-90D7AE09CC6E}" type="pres">
      <dgm:prSet presAssocID="{F879EB1B-910C-4CB0-8418-4A1C8D9E1B34}" presName="parentText" presStyleLbl="node1" presStyleIdx="2" presStyleCnt="5" custLinFactX="6849" custLinFactNeighborX="100000">
        <dgm:presLayoutVars>
          <dgm:chMax val="0"/>
          <dgm:bulletEnabled val="1"/>
        </dgm:presLayoutVars>
      </dgm:prSet>
      <dgm:spPr/>
      <dgm:t>
        <a:bodyPr/>
        <a:lstStyle/>
        <a:p>
          <a:endParaRPr lang="en-GB"/>
        </a:p>
      </dgm:t>
    </dgm:pt>
    <dgm:pt modelId="{988A6250-EA3E-4474-802E-277FE6A48441}" type="pres">
      <dgm:prSet presAssocID="{F879EB1B-910C-4CB0-8418-4A1C8D9E1B34}" presName="negativeSpace" presStyleCnt="0"/>
      <dgm:spPr/>
    </dgm:pt>
    <dgm:pt modelId="{AC0D3601-BCD5-48F9-8207-F3283F418476}" type="pres">
      <dgm:prSet presAssocID="{F879EB1B-910C-4CB0-8418-4A1C8D9E1B34}" presName="childText" presStyleLbl="conFgAcc1" presStyleIdx="2" presStyleCnt="5">
        <dgm:presLayoutVars>
          <dgm:bulletEnabled val="1"/>
        </dgm:presLayoutVars>
      </dgm:prSet>
      <dgm:spPr/>
    </dgm:pt>
    <dgm:pt modelId="{05BF9464-D05E-4395-9CD6-E99D9105084A}" type="pres">
      <dgm:prSet presAssocID="{CD6B4B55-A9D9-4259-99A6-8A73411F1C50}" presName="spaceBetweenRectangles" presStyleCnt="0"/>
      <dgm:spPr/>
    </dgm:pt>
    <dgm:pt modelId="{EA705759-ACDB-4542-876C-51D5553471C1}" type="pres">
      <dgm:prSet presAssocID="{E25B54CE-32D5-4936-8480-9FCD3DA57589}" presName="parentLin" presStyleCnt="0"/>
      <dgm:spPr/>
    </dgm:pt>
    <dgm:pt modelId="{9B8EC9A2-472C-4D5A-8A59-4CE6CC8010C7}" type="pres">
      <dgm:prSet presAssocID="{E25B54CE-32D5-4936-8480-9FCD3DA57589}" presName="parentLeftMargin" presStyleLbl="node1" presStyleIdx="2" presStyleCnt="5"/>
      <dgm:spPr/>
      <dgm:t>
        <a:bodyPr/>
        <a:lstStyle/>
        <a:p>
          <a:endParaRPr lang="en-US"/>
        </a:p>
      </dgm:t>
    </dgm:pt>
    <dgm:pt modelId="{17551ADD-FE26-4A28-A46E-098A1FAAAB67}" type="pres">
      <dgm:prSet presAssocID="{E25B54CE-32D5-4936-8480-9FCD3DA57589}" presName="parentText" presStyleLbl="node1" presStyleIdx="3" presStyleCnt="5" custLinFactX="6849" custLinFactNeighborX="100000">
        <dgm:presLayoutVars>
          <dgm:chMax val="0"/>
          <dgm:bulletEnabled val="1"/>
        </dgm:presLayoutVars>
      </dgm:prSet>
      <dgm:spPr/>
      <dgm:t>
        <a:bodyPr/>
        <a:lstStyle/>
        <a:p>
          <a:endParaRPr lang="en-US"/>
        </a:p>
      </dgm:t>
    </dgm:pt>
    <dgm:pt modelId="{4C7E5462-E0F0-477E-BF23-DE3861386F29}" type="pres">
      <dgm:prSet presAssocID="{E25B54CE-32D5-4936-8480-9FCD3DA57589}" presName="negativeSpace" presStyleCnt="0"/>
      <dgm:spPr/>
    </dgm:pt>
    <dgm:pt modelId="{F4781C6A-4810-465E-BF25-5DE7F938D502}" type="pres">
      <dgm:prSet presAssocID="{E25B54CE-32D5-4936-8480-9FCD3DA57589}" presName="childText" presStyleLbl="conFgAcc1" presStyleIdx="3" presStyleCnt="5">
        <dgm:presLayoutVars>
          <dgm:bulletEnabled val="1"/>
        </dgm:presLayoutVars>
      </dgm:prSet>
      <dgm:spPr/>
    </dgm:pt>
    <dgm:pt modelId="{CAB87C9E-8107-46E2-AD5B-A984A961CF9A}" type="pres">
      <dgm:prSet presAssocID="{748A93FC-C6AA-4C43-95B2-DEB84E3C447D}" presName="spaceBetweenRectangles" presStyleCnt="0"/>
      <dgm:spPr/>
    </dgm:pt>
    <dgm:pt modelId="{F2AB3256-4F14-4D54-9A05-9DFB7575FBCB}" type="pres">
      <dgm:prSet presAssocID="{612F728F-5A83-46AB-8E05-EB28B8896B0A}" presName="parentLin" presStyleCnt="0"/>
      <dgm:spPr/>
    </dgm:pt>
    <dgm:pt modelId="{FD7534F4-0F0A-4584-906C-CCB18D602B7B}" type="pres">
      <dgm:prSet presAssocID="{612F728F-5A83-46AB-8E05-EB28B8896B0A}" presName="parentLeftMargin" presStyleLbl="node1" presStyleIdx="3" presStyleCnt="5"/>
      <dgm:spPr/>
      <dgm:t>
        <a:bodyPr/>
        <a:lstStyle/>
        <a:p>
          <a:endParaRPr lang="en-US"/>
        </a:p>
      </dgm:t>
    </dgm:pt>
    <dgm:pt modelId="{F04AC1DF-98A8-4BDE-88C3-669C1FE42C79}" type="pres">
      <dgm:prSet presAssocID="{612F728F-5A83-46AB-8E05-EB28B8896B0A}" presName="parentText" presStyleLbl="node1" presStyleIdx="4" presStyleCnt="5" custLinFactX="6849" custLinFactNeighborX="100000">
        <dgm:presLayoutVars>
          <dgm:chMax val="0"/>
          <dgm:bulletEnabled val="1"/>
        </dgm:presLayoutVars>
      </dgm:prSet>
      <dgm:spPr/>
      <dgm:t>
        <a:bodyPr/>
        <a:lstStyle/>
        <a:p>
          <a:endParaRPr lang="en-GB"/>
        </a:p>
      </dgm:t>
    </dgm:pt>
    <dgm:pt modelId="{567C1F42-A091-4A78-AC18-1BF458DD4BCF}" type="pres">
      <dgm:prSet presAssocID="{612F728F-5A83-46AB-8E05-EB28B8896B0A}" presName="negativeSpace" presStyleCnt="0"/>
      <dgm:spPr/>
    </dgm:pt>
    <dgm:pt modelId="{82F3ED95-048A-490A-8F86-0EA99274F2B7}" type="pres">
      <dgm:prSet presAssocID="{612F728F-5A83-46AB-8E05-EB28B8896B0A}" presName="childText" presStyleLbl="conFgAcc1" presStyleIdx="4" presStyleCnt="5">
        <dgm:presLayoutVars>
          <dgm:bulletEnabled val="1"/>
        </dgm:presLayoutVars>
      </dgm:prSet>
      <dgm:spPr/>
    </dgm:pt>
  </dgm:ptLst>
  <dgm:cxnLst>
    <dgm:cxn modelId="{0BC6CD9F-2DFB-4A63-BF6D-140593624BC0}" type="presOf" srcId="{B73AB773-BDDF-466D-8F58-593FD81CA8C8}" destId="{EEEED69B-1DAB-420D-9F9A-6EBF7FEB201C}" srcOrd="1" destOrd="0" presId="urn:microsoft.com/office/officeart/2005/8/layout/list1"/>
    <dgm:cxn modelId="{E12CF9D8-EF5F-46B1-BFA6-DFCA6F61ABF8}" srcId="{940941AE-C518-4BF9-83B3-31BD361B3786}" destId="{B73AB773-BDDF-466D-8F58-593FD81CA8C8}" srcOrd="1" destOrd="0" parTransId="{64577B58-9BAB-4CFA-B5DF-BF1FAF00EED8}" sibTransId="{D39A1753-69B6-4B44-88C9-49CE278DD56F}"/>
    <dgm:cxn modelId="{1457D0DE-1F9D-4D8B-9A4E-BF171E351B24}" srcId="{940941AE-C518-4BF9-83B3-31BD361B3786}" destId="{612F728F-5A83-46AB-8E05-EB28B8896B0A}" srcOrd="4" destOrd="0" parTransId="{B33C07E3-5BB9-440D-8784-B67CBC937099}" sibTransId="{E3969E6B-7696-4C86-B3D1-06D1A82EF940}"/>
    <dgm:cxn modelId="{2F9885C0-33EA-49F9-8BA8-9DB22ECF5FE8}" type="presOf" srcId="{F879EB1B-910C-4CB0-8418-4A1C8D9E1B34}" destId="{37D2C0D3-0141-4CE0-BB5A-324E9AEB6550}" srcOrd="0" destOrd="0" presId="urn:microsoft.com/office/officeart/2005/8/layout/list1"/>
    <dgm:cxn modelId="{3208ADA3-B4D1-4E4E-93F1-D3351A1F3FAE}" type="presOf" srcId="{7C1A72F9-5C02-4861-9076-5C9E142AA23D}" destId="{5FE6ACF7-2E1D-4C4D-8C75-A564538EF9EF}" srcOrd="1" destOrd="0" presId="urn:microsoft.com/office/officeart/2005/8/layout/list1"/>
    <dgm:cxn modelId="{F589A799-554A-4A9E-BA16-87F0EFAE5AB5}" type="presOf" srcId="{940941AE-C518-4BF9-83B3-31BD361B3786}" destId="{CBA61A7A-2547-4285-B0D8-3D64EC1393C6}" srcOrd="0" destOrd="0" presId="urn:microsoft.com/office/officeart/2005/8/layout/list1"/>
    <dgm:cxn modelId="{FD13185F-A8A2-4CD1-90A4-B86DB719077A}" type="presOf" srcId="{B73AB773-BDDF-466D-8F58-593FD81CA8C8}" destId="{9F2CD0BC-D078-4697-B1C2-93ABEFB8299F}" srcOrd="0" destOrd="0" presId="urn:microsoft.com/office/officeart/2005/8/layout/list1"/>
    <dgm:cxn modelId="{568A51DC-7AC6-4D94-B0AA-A19DB111546C}" srcId="{940941AE-C518-4BF9-83B3-31BD361B3786}" destId="{F879EB1B-910C-4CB0-8418-4A1C8D9E1B34}" srcOrd="2" destOrd="0" parTransId="{C2263724-FF80-4569-8DF7-550205F2B1F0}" sibTransId="{CD6B4B55-A9D9-4259-99A6-8A73411F1C50}"/>
    <dgm:cxn modelId="{BC006602-31D3-4E86-808B-9A781267AC47}" srcId="{940941AE-C518-4BF9-83B3-31BD361B3786}" destId="{E25B54CE-32D5-4936-8480-9FCD3DA57589}" srcOrd="3" destOrd="0" parTransId="{B608129E-4657-4A8B-839D-BF7D6C4271B3}" sibTransId="{748A93FC-C6AA-4C43-95B2-DEB84E3C447D}"/>
    <dgm:cxn modelId="{03E79DBA-DA34-4FF8-BB63-723DE6C329BB}" type="presOf" srcId="{612F728F-5A83-46AB-8E05-EB28B8896B0A}" destId="{F04AC1DF-98A8-4BDE-88C3-669C1FE42C79}" srcOrd="1" destOrd="0" presId="urn:microsoft.com/office/officeart/2005/8/layout/list1"/>
    <dgm:cxn modelId="{E5D982D8-64D5-496D-8EC8-5016A6A564F0}" type="presOf" srcId="{7C1A72F9-5C02-4861-9076-5C9E142AA23D}" destId="{00200BA8-E584-48A8-B6DB-857E9506E4CF}" srcOrd="0" destOrd="0" presId="urn:microsoft.com/office/officeart/2005/8/layout/list1"/>
    <dgm:cxn modelId="{04165A8E-3ECA-49CC-98F3-AB69DF819625}" type="presOf" srcId="{F879EB1B-910C-4CB0-8418-4A1C8D9E1B34}" destId="{C0DFA1C2-6990-45E6-8FEF-90D7AE09CC6E}" srcOrd="1" destOrd="0" presId="urn:microsoft.com/office/officeart/2005/8/layout/list1"/>
    <dgm:cxn modelId="{E0A714D1-E49C-40E8-BEB1-98B16B5B1C3A}" srcId="{940941AE-C518-4BF9-83B3-31BD361B3786}" destId="{7C1A72F9-5C02-4861-9076-5C9E142AA23D}" srcOrd="0" destOrd="0" parTransId="{CD5858A3-CE61-4B87-8CB9-3978ED099D06}" sibTransId="{AAB95F2A-D0FD-4860-A863-026922551FDF}"/>
    <dgm:cxn modelId="{4CA986AF-3BC1-4C41-B6AE-02E0CA435750}" type="presOf" srcId="{612F728F-5A83-46AB-8E05-EB28B8896B0A}" destId="{FD7534F4-0F0A-4584-906C-CCB18D602B7B}" srcOrd="0" destOrd="0" presId="urn:microsoft.com/office/officeart/2005/8/layout/list1"/>
    <dgm:cxn modelId="{63F55128-18F0-4506-B4C3-350C639F5703}" type="presOf" srcId="{E25B54CE-32D5-4936-8480-9FCD3DA57589}" destId="{9B8EC9A2-472C-4D5A-8A59-4CE6CC8010C7}" srcOrd="0" destOrd="0" presId="urn:microsoft.com/office/officeart/2005/8/layout/list1"/>
    <dgm:cxn modelId="{E954B529-2ABC-48D5-A84E-3B0A7DE94C43}" type="presOf" srcId="{E25B54CE-32D5-4936-8480-9FCD3DA57589}" destId="{17551ADD-FE26-4A28-A46E-098A1FAAAB67}" srcOrd="1" destOrd="0" presId="urn:microsoft.com/office/officeart/2005/8/layout/list1"/>
    <dgm:cxn modelId="{980453E2-5E2F-4E6E-8FD3-14F582C102B7}" type="presParOf" srcId="{CBA61A7A-2547-4285-B0D8-3D64EC1393C6}" destId="{8F3467E1-C967-41F1-BBA1-EA95D64CEAB7}" srcOrd="0" destOrd="0" presId="urn:microsoft.com/office/officeart/2005/8/layout/list1"/>
    <dgm:cxn modelId="{406C363C-ACA3-4A36-A73A-B22CD9EBBFCF}" type="presParOf" srcId="{8F3467E1-C967-41F1-BBA1-EA95D64CEAB7}" destId="{00200BA8-E584-48A8-B6DB-857E9506E4CF}" srcOrd="0" destOrd="0" presId="urn:microsoft.com/office/officeart/2005/8/layout/list1"/>
    <dgm:cxn modelId="{03ACE08C-7E74-4D4D-97B7-FD0FEDEBB453}" type="presParOf" srcId="{8F3467E1-C967-41F1-BBA1-EA95D64CEAB7}" destId="{5FE6ACF7-2E1D-4C4D-8C75-A564538EF9EF}" srcOrd="1" destOrd="0" presId="urn:microsoft.com/office/officeart/2005/8/layout/list1"/>
    <dgm:cxn modelId="{80B0B094-79B6-4DDA-BAE4-C04CA97B474A}" type="presParOf" srcId="{CBA61A7A-2547-4285-B0D8-3D64EC1393C6}" destId="{05850408-B0DD-4C89-AD3D-553BC8671977}" srcOrd="1" destOrd="0" presId="urn:microsoft.com/office/officeart/2005/8/layout/list1"/>
    <dgm:cxn modelId="{2B96C62C-8F05-4DD4-9699-450B274716F1}" type="presParOf" srcId="{CBA61A7A-2547-4285-B0D8-3D64EC1393C6}" destId="{914FDDC9-3C56-4AF1-AB7E-B0A36D3DBEAC}" srcOrd="2" destOrd="0" presId="urn:microsoft.com/office/officeart/2005/8/layout/list1"/>
    <dgm:cxn modelId="{1AF02B00-7118-44D0-85B9-30644413DD7F}" type="presParOf" srcId="{CBA61A7A-2547-4285-B0D8-3D64EC1393C6}" destId="{B967BF6D-D29F-455E-B1AC-F7816F3593F8}" srcOrd="3" destOrd="0" presId="urn:microsoft.com/office/officeart/2005/8/layout/list1"/>
    <dgm:cxn modelId="{3E4A1F9A-F65D-4080-B23A-3F8166DAE885}" type="presParOf" srcId="{CBA61A7A-2547-4285-B0D8-3D64EC1393C6}" destId="{4BD7824B-76AB-448B-888E-F8AE35C6CD5E}" srcOrd="4" destOrd="0" presId="urn:microsoft.com/office/officeart/2005/8/layout/list1"/>
    <dgm:cxn modelId="{FB98AC51-1DE1-4A87-81F2-410855BA2CB8}" type="presParOf" srcId="{4BD7824B-76AB-448B-888E-F8AE35C6CD5E}" destId="{9F2CD0BC-D078-4697-B1C2-93ABEFB8299F}" srcOrd="0" destOrd="0" presId="urn:microsoft.com/office/officeart/2005/8/layout/list1"/>
    <dgm:cxn modelId="{1263FC42-5D3B-449D-9C60-82B79B9CC3AD}" type="presParOf" srcId="{4BD7824B-76AB-448B-888E-F8AE35C6CD5E}" destId="{EEEED69B-1DAB-420D-9F9A-6EBF7FEB201C}" srcOrd="1" destOrd="0" presId="urn:microsoft.com/office/officeart/2005/8/layout/list1"/>
    <dgm:cxn modelId="{B0E5D37F-F84F-4BDB-9ADB-F0F90BC505C5}" type="presParOf" srcId="{CBA61A7A-2547-4285-B0D8-3D64EC1393C6}" destId="{D7170519-DA49-4CAD-B26B-5D2AF51884CD}" srcOrd="5" destOrd="0" presId="urn:microsoft.com/office/officeart/2005/8/layout/list1"/>
    <dgm:cxn modelId="{FE7677C2-C477-4B62-A0B3-A5FCB9F96F41}" type="presParOf" srcId="{CBA61A7A-2547-4285-B0D8-3D64EC1393C6}" destId="{37D28DFA-1DDF-4441-BCBB-224F67E7FB21}" srcOrd="6" destOrd="0" presId="urn:microsoft.com/office/officeart/2005/8/layout/list1"/>
    <dgm:cxn modelId="{7389ED6A-A07A-4A34-9071-2A5FBD418054}" type="presParOf" srcId="{CBA61A7A-2547-4285-B0D8-3D64EC1393C6}" destId="{91D79CE4-9D5A-427C-AD56-7A8BC08AB68C}" srcOrd="7" destOrd="0" presId="urn:microsoft.com/office/officeart/2005/8/layout/list1"/>
    <dgm:cxn modelId="{59163B07-3983-408C-968E-89A669D109D8}" type="presParOf" srcId="{CBA61A7A-2547-4285-B0D8-3D64EC1393C6}" destId="{EAA90CA6-C495-4C39-952E-33475F588C90}" srcOrd="8" destOrd="0" presId="urn:microsoft.com/office/officeart/2005/8/layout/list1"/>
    <dgm:cxn modelId="{2DCB7616-C6B4-4383-838A-2E48CB1ABA70}" type="presParOf" srcId="{EAA90CA6-C495-4C39-952E-33475F588C90}" destId="{37D2C0D3-0141-4CE0-BB5A-324E9AEB6550}" srcOrd="0" destOrd="0" presId="urn:microsoft.com/office/officeart/2005/8/layout/list1"/>
    <dgm:cxn modelId="{230324EC-11C4-4236-BF32-C0B2CEEDC8BA}" type="presParOf" srcId="{EAA90CA6-C495-4C39-952E-33475F588C90}" destId="{C0DFA1C2-6990-45E6-8FEF-90D7AE09CC6E}" srcOrd="1" destOrd="0" presId="urn:microsoft.com/office/officeart/2005/8/layout/list1"/>
    <dgm:cxn modelId="{E8C4018B-C3C1-4131-B379-C09816B352C9}" type="presParOf" srcId="{CBA61A7A-2547-4285-B0D8-3D64EC1393C6}" destId="{988A6250-EA3E-4474-802E-277FE6A48441}" srcOrd="9" destOrd="0" presId="urn:microsoft.com/office/officeart/2005/8/layout/list1"/>
    <dgm:cxn modelId="{51369EE6-EA8E-402F-B915-0ACE6D59C074}" type="presParOf" srcId="{CBA61A7A-2547-4285-B0D8-3D64EC1393C6}" destId="{AC0D3601-BCD5-48F9-8207-F3283F418476}" srcOrd="10" destOrd="0" presId="urn:microsoft.com/office/officeart/2005/8/layout/list1"/>
    <dgm:cxn modelId="{12873EC5-452B-40CE-9B73-8FF9697D2063}" type="presParOf" srcId="{CBA61A7A-2547-4285-B0D8-3D64EC1393C6}" destId="{05BF9464-D05E-4395-9CD6-E99D9105084A}" srcOrd="11" destOrd="0" presId="urn:microsoft.com/office/officeart/2005/8/layout/list1"/>
    <dgm:cxn modelId="{C953521F-5680-4285-8BE0-849222FFB17E}" type="presParOf" srcId="{CBA61A7A-2547-4285-B0D8-3D64EC1393C6}" destId="{EA705759-ACDB-4542-876C-51D5553471C1}" srcOrd="12" destOrd="0" presId="urn:microsoft.com/office/officeart/2005/8/layout/list1"/>
    <dgm:cxn modelId="{BACEE6ED-0408-44A4-B850-A57025BF6949}" type="presParOf" srcId="{EA705759-ACDB-4542-876C-51D5553471C1}" destId="{9B8EC9A2-472C-4D5A-8A59-4CE6CC8010C7}" srcOrd="0" destOrd="0" presId="urn:microsoft.com/office/officeart/2005/8/layout/list1"/>
    <dgm:cxn modelId="{3DD25BCF-2AC4-4832-8C1B-8B3D2D53A402}" type="presParOf" srcId="{EA705759-ACDB-4542-876C-51D5553471C1}" destId="{17551ADD-FE26-4A28-A46E-098A1FAAAB67}" srcOrd="1" destOrd="0" presId="urn:microsoft.com/office/officeart/2005/8/layout/list1"/>
    <dgm:cxn modelId="{E55A75DA-66BF-4232-B553-A3E039594D42}" type="presParOf" srcId="{CBA61A7A-2547-4285-B0D8-3D64EC1393C6}" destId="{4C7E5462-E0F0-477E-BF23-DE3861386F29}" srcOrd="13" destOrd="0" presId="urn:microsoft.com/office/officeart/2005/8/layout/list1"/>
    <dgm:cxn modelId="{27EFCE4D-8663-4D02-9AB8-87401BE6C423}" type="presParOf" srcId="{CBA61A7A-2547-4285-B0D8-3D64EC1393C6}" destId="{F4781C6A-4810-465E-BF25-5DE7F938D502}" srcOrd="14" destOrd="0" presId="urn:microsoft.com/office/officeart/2005/8/layout/list1"/>
    <dgm:cxn modelId="{886AA8C9-205F-47F1-86D4-A9FEE29A14A7}" type="presParOf" srcId="{CBA61A7A-2547-4285-B0D8-3D64EC1393C6}" destId="{CAB87C9E-8107-46E2-AD5B-A984A961CF9A}" srcOrd="15" destOrd="0" presId="urn:microsoft.com/office/officeart/2005/8/layout/list1"/>
    <dgm:cxn modelId="{6FE79927-D9F4-403D-A6A4-3F97CC671803}" type="presParOf" srcId="{CBA61A7A-2547-4285-B0D8-3D64EC1393C6}" destId="{F2AB3256-4F14-4D54-9A05-9DFB7575FBCB}" srcOrd="16" destOrd="0" presId="urn:microsoft.com/office/officeart/2005/8/layout/list1"/>
    <dgm:cxn modelId="{8EBBB1F0-2B51-4342-A0F7-A867986E3F39}" type="presParOf" srcId="{F2AB3256-4F14-4D54-9A05-9DFB7575FBCB}" destId="{FD7534F4-0F0A-4584-906C-CCB18D602B7B}" srcOrd="0" destOrd="0" presId="urn:microsoft.com/office/officeart/2005/8/layout/list1"/>
    <dgm:cxn modelId="{D173BF74-464C-496D-B7A8-A0FC21A01E4E}" type="presParOf" srcId="{F2AB3256-4F14-4D54-9A05-9DFB7575FBCB}" destId="{F04AC1DF-98A8-4BDE-88C3-669C1FE42C79}" srcOrd="1" destOrd="0" presId="urn:microsoft.com/office/officeart/2005/8/layout/list1"/>
    <dgm:cxn modelId="{46796FE4-6554-475D-AC59-B4230616A74C}" type="presParOf" srcId="{CBA61A7A-2547-4285-B0D8-3D64EC1393C6}" destId="{567C1F42-A091-4A78-AC18-1BF458DD4BCF}" srcOrd="17" destOrd="0" presId="urn:microsoft.com/office/officeart/2005/8/layout/list1"/>
    <dgm:cxn modelId="{7ABDF40D-3F9D-492D-9078-BF0CEBAA1D10}" type="presParOf" srcId="{CBA61A7A-2547-4285-B0D8-3D64EC1393C6}" destId="{82F3ED95-048A-490A-8F86-0EA99274F2B7}"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4FDDC9-3C56-4AF1-AB7E-B0A36D3DBEAC}">
      <dsp:nvSpPr>
        <dsp:cNvPr id="0" name=""/>
        <dsp:cNvSpPr/>
      </dsp:nvSpPr>
      <dsp:spPr>
        <a:xfrm>
          <a:off x="0" y="315777"/>
          <a:ext cx="9601200" cy="352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E6ACF7-2E1D-4C4D-8C75-A564538EF9EF}">
      <dsp:nvSpPr>
        <dsp:cNvPr id="0" name=""/>
        <dsp:cNvSpPr/>
      </dsp:nvSpPr>
      <dsp:spPr>
        <a:xfrm>
          <a:off x="1445431" y="109137"/>
          <a:ext cx="6720840" cy="4132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lvl="0" algn="ctr" defTabSz="1066800">
            <a:lnSpc>
              <a:spcPct val="90000"/>
            </a:lnSpc>
            <a:spcBef>
              <a:spcPct val="0"/>
            </a:spcBef>
            <a:spcAft>
              <a:spcPct val="35000"/>
            </a:spcAft>
          </a:pPr>
          <a:r>
            <a:rPr lang="en-IN" sz="2400" b="0" kern="1200" dirty="0" smtClean="0"/>
            <a:t>Introduction</a:t>
          </a:r>
          <a:endParaRPr lang="en-GB" sz="2400" b="0" kern="1200" dirty="0"/>
        </a:p>
      </dsp:txBody>
      <dsp:txXfrm>
        <a:off x="1445431" y="109137"/>
        <a:ext cx="6720840" cy="413280"/>
      </dsp:txXfrm>
    </dsp:sp>
    <dsp:sp modelId="{37D28DFA-1DDF-4441-BCBB-224F67E7FB21}">
      <dsp:nvSpPr>
        <dsp:cNvPr id="0" name=""/>
        <dsp:cNvSpPr/>
      </dsp:nvSpPr>
      <dsp:spPr>
        <a:xfrm>
          <a:off x="0" y="950817"/>
          <a:ext cx="9601200" cy="352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EED69B-1DAB-420D-9F9A-6EBF7FEB201C}">
      <dsp:nvSpPr>
        <dsp:cNvPr id="0" name=""/>
        <dsp:cNvSpPr/>
      </dsp:nvSpPr>
      <dsp:spPr>
        <a:xfrm>
          <a:off x="1420430" y="744177"/>
          <a:ext cx="6720840" cy="4132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lvl="0" algn="ctr" defTabSz="1066800">
            <a:lnSpc>
              <a:spcPct val="90000"/>
            </a:lnSpc>
            <a:spcBef>
              <a:spcPct val="0"/>
            </a:spcBef>
            <a:spcAft>
              <a:spcPct val="35000"/>
            </a:spcAft>
          </a:pPr>
          <a:r>
            <a:rPr lang="en-IN" sz="2400" b="0" kern="1200" dirty="0" smtClean="0"/>
            <a:t>Literature Review</a:t>
          </a:r>
          <a:endParaRPr lang="en-GB" sz="2400" b="0" kern="1200" dirty="0"/>
        </a:p>
      </dsp:txBody>
      <dsp:txXfrm>
        <a:off x="1420430" y="744177"/>
        <a:ext cx="6720840" cy="413280"/>
      </dsp:txXfrm>
    </dsp:sp>
    <dsp:sp modelId="{AC0D3601-BCD5-48F9-8207-F3283F418476}">
      <dsp:nvSpPr>
        <dsp:cNvPr id="0" name=""/>
        <dsp:cNvSpPr/>
      </dsp:nvSpPr>
      <dsp:spPr>
        <a:xfrm>
          <a:off x="0" y="1585857"/>
          <a:ext cx="9601200" cy="352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DFA1C2-6990-45E6-8FEF-90D7AE09CC6E}">
      <dsp:nvSpPr>
        <dsp:cNvPr id="0" name=""/>
        <dsp:cNvSpPr/>
      </dsp:nvSpPr>
      <dsp:spPr>
        <a:xfrm>
          <a:off x="1420430" y="1379217"/>
          <a:ext cx="6720840" cy="4132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lvl="0" algn="ctr" defTabSz="1066800">
            <a:lnSpc>
              <a:spcPct val="90000"/>
            </a:lnSpc>
            <a:spcBef>
              <a:spcPct val="0"/>
            </a:spcBef>
            <a:spcAft>
              <a:spcPct val="35000"/>
            </a:spcAft>
          </a:pPr>
          <a:r>
            <a:rPr lang="en-IN" sz="2400" b="0" kern="1200" dirty="0" smtClean="0"/>
            <a:t>Research Methodology</a:t>
          </a:r>
          <a:endParaRPr lang="en-GB" sz="2400" b="0" kern="1200" dirty="0"/>
        </a:p>
      </dsp:txBody>
      <dsp:txXfrm>
        <a:off x="1420430" y="1379217"/>
        <a:ext cx="6720840" cy="413280"/>
      </dsp:txXfrm>
    </dsp:sp>
    <dsp:sp modelId="{F4781C6A-4810-465E-BF25-5DE7F938D502}">
      <dsp:nvSpPr>
        <dsp:cNvPr id="0" name=""/>
        <dsp:cNvSpPr/>
      </dsp:nvSpPr>
      <dsp:spPr>
        <a:xfrm>
          <a:off x="0" y="2220897"/>
          <a:ext cx="9601200" cy="352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551ADD-FE26-4A28-A46E-098A1FAAAB67}">
      <dsp:nvSpPr>
        <dsp:cNvPr id="0" name=""/>
        <dsp:cNvSpPr/>
      </dsp:nvSpPr>
      <dsp:spPr>
        <a:xfrm>
          <a:off x="1420430" y="2014257"/>
          <a:ext cx="6720840" cy="4132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lvl="0" algn="ctr" defTabSz="1066800">
            <a:lnSpc>
              <a:spcPct val="90000"/>
            </a:lnSpc>
            <a:spcBef>
              <a:spcPct val="0"/>
            </a:spcBef>
            <a:spcAft>
              <a:spcPct val="35000"/>
            </a:spcAft>
          </a:pPr>
          <a:r>
            <a:rPr lang="en-IN" sz="2400" b="0" kern="1200" dirty="0" smtClean="0"/>
            <a:t>Results and Discussion</a:t>
          </a:r>
          <a:endParaRPr lang="en-GB" sz="2400" b="0" kern="1200" dirty="0"/>
        </a:p>
      </dsp:txBody>
      <dsp:txXfrm>
        <a:off x="1420430" y="2014257"/>
        <a:ext cx="6720840" cy="413280"/>
      </dsp:txXfrm>
    </dsp:sp>
    <dsp:sp modelId="{82F3ED95-048A-490A-8F86-0EA99274F2B7}">
      <dsp:nvSpPr>
        <dsp:cNvPr id="0" name=""/>
        <dsp:cNvSpPr/>
      </dsp:nvSpPr>
      <dsp:spPr>
        <a:xfrm>
          <a:off x="0" y="2855937"/>
          <a:ext cx="9601200" cy="352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4AC1DF-98A8-4BDE-88C3-669C1FE42C79}">
      <dsp:nvSpPr>
        <dsp:cNvPr id="0" name=""/>
        <dsp:cNvSpPr/>
      </dsp:nvSpPr>
      <dsp:spPr>
        <a:xfrm>
          <a:off x="1420430" y="2649297"/>
          <a:ext cx="6720840" cy="4132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lvl="0" algn="ctr" defTabSz="1066800">
            <a:lnSpc>
              <a:spcPct val="90000"/>
            </a:lnSpc>
            <a:spcBef>
              <a:spcPct val="0"/>
            </a:spcBef>
            <a:spcAft>
              <a:spcPct val="35000"/>
            </a:spcAft>
          </a:pPr>
          <a:r>
            <a:rPr lang="en-IN" sz="2400" b="0" kern="1200" dirty="0" smtClean="0"/>
            <a:t>Recommendations</a:t>
          </a:r>
          <a:endParaRPr lang="en-GB" sz="2400" b="0" kern="1200" dirty="0"/>
        </a:p>
      </dsp:txBody>
      <dsp:txXfrm>
        <a:off x="1420430" y="2649297"/>
        <a:ext cx="6720840" cy="4132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8A5A97-E04D-4D80-903B-8DA6643D6F21}" type="datetimeFigureOut">
              <a:rPr lang="en-GB" smtClean="0"/>
              <a:pPr/>
              <a:t>27/10/2014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3B484D-F70B-4DD3-9E92-DB3EE20CB9C8}" type="slidenum">
              <a:rPr lang="en-GB" smtClean="0"/>
              <a:pPr/>
              <a:t>‹#›</a:t>
            </a:fld>
            <a:endParaRPr lang="en-GB"/>
          </a:p>
        </p:txBody>
      </p:sp>
    </p:spTree>
    <p:extLst>
      <p:ext uri="{BB962C8B-B14F-4D97-AF65-F5344CB8AC3E}">
        <p14:creationId xmlns:p14="http://schemas.microsoft.com/office/powerpoint/2010/main" xmlns="" val="978122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This slide presents the outline of the current presentation. In this presentation, we will identify with the introduction where</a:t>
            </a:r>
            <a:r>
              <a:rPr lang="en-IN" baseline="0" dirty="0" smtClean="0"/>
              <a:t> we talk about the rationale of study and the objectives, a theoretical background to the study, a clear methodology, results of the study and the defence of study findings.</a:t>
            </a:r>
            <a:endParaRPr lang="en-GB" dirty="0"/>
          </a:p>
        </p:txBody>
      </p:sp>
      <p:sp>
        <p:nvSpPr>
          <p:cNvPr id="4" name="Slide Number Placeholder 3"/>
          <p:cNvSpPr>
            <a:spLocks noGrp="1"/>
          </p:cNvSpPr>
          <p:nvPr>
            <p:ph type="sldNum" sz="quarter" idx="10"/>
          </p:nvPr>
        </p:nvSpPr>
        <p:spPr/>
        <p:txBody>
          <a:bodyPr/>
          <a:lstStyle/>
          <a:p>
            <a:fld id="{D43B484D-F70B-4DD3-9E92-DB3EE20CB9C8}" type="slidenum">
              <a:rPr lang="en-GB" smtClean="0"/>
              <a:pPr/>
              <a:t>2</a:t>
            </a:fld>
            <a:endParaRPr lang="en-GB" dirty="0"/>
          </a:p>
        </p:txBody>
      </p:sp>
    </p:spTree>
    <p:extLst>
      <p:ext uri="{BB962C8B-B14F-4D97-AF65-F5344CB8AC3E}">
        <p14:creationId xmlns:p14="http://schemas.microsoft.com/office/powerpoint/2010/main" xmlns="" val="266192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smtClean="0">
                <a:solidFill>
                  <a:schemeClr val="tx1"/>
                </a:solidFill>
                <a:effectLst/>
                <a:latin typeface="+mn-lt"/>
                <a:ea typeface="+mn-ea"/>
                <a:cs typeface="+mn-cs"/>
              </a:rPr>
              <a:t>The use of a questionnaire requires a quantitative data analysis using statistical tools. In the current research, quantitative data analysis is promoted using the SPSS Version 21.0 software</a:t>
            </a:r>
            <a:endParaRPr lang="en-GB" dirty="0"/>
          </a:p>
        </p:txBody>
      </p:sp>
      <p:sp>
        <p:nvSpPr>
          <p:cNvPr id="4" name="Slide Number Placeholder 3"/>
          <p:cNvSpPr>
            <a:spLocks noGrp="1"/>
          </p:cNvSpPr>
          <p:nvPr>
            <p:ph type="sldNum" sz="quarter" idx="10"/>
          </p:nvPr>
        </p:nvSpPr>
        <p:spPr/>
        <p:txBody>
          <a:bodyPr/>
          <a:lstStyle/>
          <a:p>
            <a:fld id="{D43B484D-F70B-4DD3-9E92-DB3EE20CB9C8}" type="slidenum">
              <a:rPr lang="en-GB" smtClean="0"/>
              <a:pPr/>
              <a:t>14</a:t>
            </a:fld>
            <a:endParaRPr lang="en-GB" dirty="0"/>
          </a:p>
        </p:txBody>
      </p:sp>
    </p:spTree>
    <p:extLst>
      <p:ext uri="{BB962C8B-B14F-4D97-AF65-F5344CB8AC3E}">
        <p14:creationId xmlns:p14="http://schemas.microsoft.com/office/powerpoint/2010/main" xmlns="" val="2684331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This section presents the interpretation of the results obtained from the survey. </a:t>
            </a:r>
          </a:p>
          <a:p>
            <a:endParaRPr lang="en-IN" dirty="0" smtClean="0"/>
          </a:p>
          <a:p>
            <a:r>
              <a:rPr lang="en-IN" dirty="0" smtClean="0"/>
              <a:t>Analysis of the results from the survey showed that:</a:t>
            </a:r>
          </a:p>
          <a:p>
            <a:pPr lvl="1"/>
            <a:r>
              <a:rPr lang="en-IN" dirty="0" smtClean="0"/>
              <a:t>Most of the respondents were between the age of 20-29 (28.3%) or 30-39 years (35%)</a:t>
            </a:r>
          </a:p>
          <a:p>
            <a:pPr lvl="1"/>
            <a:r>
              <a:rPr lang="en-IN" dirty="0" smtClean="0"/>
              <a:t>Most of the respondents were men (82.5%) rather than women (17.5%)</a:t>
            </a:r>
          </a:p>
          <a:p>
            <a:pPr lvl="1"/>
            <a:r>
              <a:rPr lang="en-IN" dirty="0" smtClean="0"/>
              <a:t>Most of the respondents have been in the industry for more than 5-10 years (37.5%) or 4-5 years (33.3%)</a:t>
            </a:r>
          </a:p>
          <a:p>
            <a:endParaRPr lang="en-IN" dirty="0" smtClean="0"/>
          </a:p>
          <a:p>
            <a:endParaRPr lang="en-IN" dirty="0" smtClean="0"/>
          </a:p>
          <a:p>
            <a:endParaRPr lang="en-IN" dirty="0" smtClean="0"/>
          </a:p>
          <a:p>
            <a:endParaRPr lang="en-GB" dirty="0"/>
          </a:p>
        </p:txBody>
      </p:sp>
      <p:sp>
        <p:nvSpPr>
          <p:cNvPr id="4" name="Slide Number Placeholder 3"/>
          <p:cNvSpPr>
            <a:spLocks noGrp="1"/>
          </p:cNvSpPr>
          <p:nvPr>
            <p:ph type="sldNum" sz="quarter" idx="10"/>
          </p:nvPr>
        </p:nvSpPr>
        <p:spPr/>
        <p:txBody>
          <a:bodyPr/>
          <a:lstStyle/>
          <a:p>
            <a:fld id="{D43B484D-F70B-4DD3-9E92-DB3EE20CB9C8}" type="slidenum">
              <a:rPr lang="en-GB" smtClean="0"/>
              <a:pPr/>
              <a:t>16</a:t>
            </a:fld>
            <a:endParaRPr lang="en-GB"/>
          </a:p>
        </p:txBody>
      </p:sp>
    </p:spTree>
    <p:extLst>
      <p:ext uri="{BB962C8B-B14F-4D97-AF65-F5344CB8AC3E}">
        <p14:creationId xmlns:p14="http://schemas.microsoft.com/office/powerpoint/2010/main" xmlns="" val="865944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Analysis of the </a:t>
            </a:r>
            <a:r>
              <a:rPr lang="en-IN" sz="1200" kern="1200" dirty="0" smtClean="0">
                <a:solidFill>
                  <a:schemeClr val="tx1"/>
                </a:solidFill>
                <a:effectLst/>
                <a:latin typeface="+mn-lt"/>
                <a:ea typeface="+mn-ea"/>
                <a:cs typeface="+mn-cs"/>
              </a:rPr>
              <a:t>knowledge and practice of lean construction by the construction managers showed that</a:t>
            </a:r>
            <a:r>
              <a:rPr lang="en-IN" sz="1200" kern="1200" baseline="0" dirty="0" smtClean="0">
                <a:solidFill>
                  <a:schemeClr val="tx1"/>
                </a:solidFill>
                <a:effectLst/>
                <a:latin typeface="+mn-lt"/>
                <a:ea typeface="+mn-ea"/>
                <a:cs typeface="+mn-cs"/>
              </a:rPr>
              <a:t> </a:t>
            </a:r>
            <a:r>
              <a:rPr lang="en-IN" dirty="0" smtClean="0"/>
              <a:t>there is no significant association between their knowledge and practice.</a:t>
            </a:r>
          </a:p>
          <a:p>
            <a:endParaRPr lang="en-IN" sz="1200" kern="1200" dirty="0" smtClean="0">
              <a:solidFill>
                <a:schemeClr val="tx1"/>
              </a:solidFill>
              <a:effectLst/>
              <a:latin typeface="+mn-lt"/>
              <a:ea typeface="+mn-ea"/>
              <a:cs typeface="+mn-cs"/>
            </a:endParaRPr>
          </a:p>
          <a:p>
            <a:r>
              <a:rPr lang="en-IN" dirty="0" smtClean="0"/>
              <a:t>This is because 80% of respondents who identified that they have limited knowledge of lean construction also identified that they did not practice lean construction principles. </a:t>
            </a:r>
          </a:p>
          <a:p>
            <a:r>
              <a:rPr lang="en-IN" dirty="0" smtClean="0"/>
              <a:t>At the same time, 30.8% of respondents who had vague knowledge of lean construction principles were found to have good practice of lean construction. </a:t>
            </a:r>
          </a:p>
          <a:p>
            <a:r>
              <a:rPr lang="en-IN" dirty="0" smtClean="0"/>
              <a:t>Most respondents indicate moderate (25 respondents) to good (22 respondents) practice of lean construction. </a:t>
            </a:r>
          </a:p>
          <a:p>
            <a:r>
              <a:rPr lang="en-IN" dirty="0" smtClean="0"/>
              <a:t>Few of the construction managers presented interesting insights on this. </a:t>
            </a:r>
          </a:p>
          <a:p>
            <a:pPr lvl="1"/>
            <a:r>
              <a:rPr lang="en-IN" dirty="0" smtClean="0"/>
              <a:t>They responded that the practice of lean construction was a principle of the construction organisation and that construction managers had limited say in the same</a:t>
            </a:r>
            <a:endParaRPr lang="en-GB" dirty="0" smtClean="0"/>
          </a:p>
          <a:p>
            <a:endParaRPr lang="en-IN"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43B484D-F70B-4DD3-9E92-DB3EE20CB9C8}" type="slidenum">
              <a:rPr lang="en-GB" smtClean="0"/>
              <a:pPr/>
              <a:t>17</a:t>
            </a:fld>
            <a:endParaRPr lang="en-GB"/>
          </a:p>
        </p:txBody>
      </p:sp>
    </p:spTree>
    <p:extLst>
      <p:ext uri="{BB962C8B-B14F-4D97-AF65-F5344CB8AC3E}">
        <p14:creationId xmlns:p14="http://schemas.microsoft.com/office/powerpoint/2010/main" xmlns="" val="185398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An analysis of the barriers to lean construction reveals</a:t>
            </a:r>
            <a:r>
              <a:rPr lang="en-IN" baseline="0" dirty="0" smtClean="0"/>
              <a:t>:</a:t>
            </a:r>
          </a:p>
          <a:p>
            <a:endParaRPr lang="en-IN" baseline="0" dirty="0" smtClean="0"/>
          </a:p>
          <a:p>
            <a:r>
              <a:rPr lang="en-IN" dirty="0" smtClean="0"/>
              <a:t>lack of flexibility, complexities in coordination and management, difficulties associated with multiple stakeholder involvement, difficulties in communication and the use of subcontractors are definite barriers to the promotion of lean construction</a:t>
            </a:r>
          </a:p>
          <a:p>
            <a:endParaRPr lang="en-IN" dirty="0" smtClean="0"/>
          </a:p>
          <a:p>
            <a:r>
              <a:rPr lang="en-IN" dirty="0" smtClean="0"/>
              <a:t>The respondents also indicate that the lack of exposure, difficulties in applying lean construction management principles of manufacturing in construction, lack of HR development in terms of lean construction and lack of training are definite barriers to the promotion of lean construction</a:t>
            </a:r>
          </a:p>
          <a:p>
            <a:endParaRPr lang="en-IN" dirty="0" smtClean="0"/>
          </a:p>
          <a:p>
            <a:r>
              <a:rPr lang="en-IN" dirty="0" smtClean="0"/>
              <a:t>The respondents indicate that the lack of coordination between design and construction, the presence of incomplete design and the lack of control during design phase are definite barriers to the promotion of lean construction</a:t>
            </a:r>
            <a:endParaRPr lang="en-GB" dirty="0" smtClean="0"/>
          </a:p>
          <a:p>
            <a:endParaRPr lang="en-GB" dirty="0"/>
          </a:p>
        </p:txBody>
      </p:sp>
      <p:sp>
        <p:nvSpPr>
          <p:cNvPr id="4" name="Slide Number Placeholder 3"/>
          <p:cNvSpPr>
            <a:spLocks noGrp="1"/>
          </p:cNvSpPr>
          <p:nvPr>
            <p:ph type="sldNum" sz="quarter" idx="10"/>
          </p:nvPr>
        </p:nvSpPr>
        <p:spPr/>
        <p:txBody>
          <a:bodyPr/>
          <a:lstStyle/>
          <a:p>
            <a:fld id="{D43B484D-F70B-4DD3-9E92-DB3EE20CB9C8}" type="slidenum">
              <a:rPr lang="en-GB" smtClean="0"/>
              <a:pPr/>
              <a:t>19</a:t>
            </a:fld>
            <a:endParaRPr lang="en-GB"/>
          </a:p>
        </p:txBody>
      </p:sp>
    </p:spTree>
    <p:extLst>
      <p:ext uri="{BB962C8B-B14F-4D97-AF65-F5344CB8AC3E}">
        <p14:creationId xmlns:p14="http://schemas.microsoft.com/office/powerpoint/2010/main" xmlns="" val="3506698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The survey asked the respondents as to what were</a:t>
            </a:r>
            <a:r>
              <a:rPr lang="en-IN" baseline="0" dirty="0" smtClean="0"/>
              <a:t> the perceived benefits of lean construction. </a:t>
            </a:r>
          </a:p>
          <a:p>
            <a:endParaRPr lang="en-IN" baseline="0" dirty="0" smtClean="0"/>
          </a:p>
          <a:p>
            <a:r>
              <a:rPr lang="en-IN" dirty="0" smtClean="0"/>
              <a:t>The respondents indicate that the setting of project scope at the design stage, clear identification of objectives, maximisation of performance and the promotion of stakeholder involvement at the design stage are definite benefits which reduce project rework due to lean construction</a:t>
            </a:r>
          </a:p>
          <a:p>
            <a:endParaRPr lang="en-IN" dirty="0" smtClean="0"/>
          </a:p>
          <a:p>
            <a:r>
              <a:rPr lang="en-IN" dirty="0" smtClean="0"/>
              <a:t>The respondents also indicate that the promotion of waste reduction, reduction in project uncertainty and project risk and reduction in project delay are definite benefits which reduce project cost due to lean construction</a:t>
            </a:r>
            <a:endParaRPr lang="en-GB" dirty="0" smtClean="0"/>
          </a:p>
          <a:p>
            <a:endParaRPr lang="en-GB" dirty="0"/>
          </a:p>
        </p:txBody>
      </p:sp>
      <p:sp>
        <p:nvSpPr>
          <p:cNvPr id="4" name="Slide Number Placeholder 3"/>
          <p:cNvSpPr>
            <a:spLocks noGrp="1"/>
          </p:cNvSpPr>
          <p:nvPr>
            <p:ph type="sldNum" sz="quarter" idx="10"/>
          </p:nvPr>
        </p:nvSpPr>
        <p:spPr/>
        <p:txBody>
          <a:bodyPr/>
          <a:lstStyle/>
          <a:p>
            <a:fld id="{D43B484D-F70B-4DD3-9E92-DB3EE20CB9C8}" type="slidenum">
              <a:rPr lang="en-GB" smtClean="0"/>
              <a:pPr/>
              <a:t>20</a:t>
            </a:fld>
            <a:endParaRPr lang="en-GB"/>
          </a:p>
        </p:txBody>
      </p:sp>
    </p:spTree>
    <p:extLst>
      <p:ext uri="{BB962C8B-B14F-4D97-AF65-F5344CB8AC3E}">
        <p14:creationId xmlns:p14="http://schemas.microsoft.com/office/powerpoint/2010/main" xmlns="" val="1677345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The impact on project </a:t>
            </a:r>
            <a:r>
              <a:rPr lang="en-IN" dirty="0" err="1" smtClean="0"/>
              <a:t>buildability</a:t>
            </a:r>
            <a:r>
              <a:rPr lang="en-IN" dirty="0" smtClean="0"/>
              <a:t> is important </a:t>
            </a:r>
            <a:r>
              <a:rPr lang="en-IN" sz="1200" kern="1200" dirty="0" smtClean="0">
                <a:solidFill>
                  <a:schemeClr val="tx1"/>
                </a:solidFill>
                <a:effectLst/>
                <a:latin typeface="+mn-lt"/>
                <a:ea typeface="+mn-ea"/>
                <a:cs typeface="+mn-cs"/>
              </a:rPr>
              <a:t>to assess if the barriers to lean construction negatively or positively impact project </a:t>
            </a:r>
            <a:r>
              <a:rPr lang="en-IN" sz="1200" kern="1200" dirty="0" err="1" smtClean="0">
                <a:solidFill>
                  <a:schemeClr val="tx1"/>
                </a:solidFill>
                <a:effectLst/>
                <a:latin typeface="+mn-lt"/>
                <a:ea typeface="+mn-ea"/>
                <a:cs typeface="+mn-cs"/>
              </a:rPr>
              <a:t>buildability</a:t>
            </a:r>
            <a:r>
              <a:rPr lang="en-IN" sz="1200" kern="1200" dirty="0" smtClean="0">
                <a:solidFill>
                  <a:schemeClr val="tx1"/>
                </a:solidFill>
                <a:effectLst/>
                <a:latin typeface="+mn-lt"/>
                <a:ea typeface="+mn-ea"/>
                <a:cs typeface="+mn-cs"/>
              </a:rPr>
              <a:t>. </a:t>
            </a:r>
          </a:p>
          <a:p>
            <a:endParaRPr lang="en-IN" sz="1200" kern="1200" dirty="0" smtClean="0">
              <a:solidFill>
                <a:schemeClr val="tx1"/>
              </a:solidFill>
              <a:effectLst/>
              <a:latin typeface="+mn-lt"/>
              <a:ea typeface="+mn-ea"/>
              <a:cs typeface="+mn-cs"/>
            </a:endParaRPr>
          </a:p>
          <a:p>
            <a:r>
              <a:rPr lang="en-IN" sz="1200" kern="1200" dirty="0" smtClean="0">
                <a:solidFill>
                  <a:schemeClr val="tx1"/>
                </a:solidFill>
                <a:effectLst/>
                <a:latin typeface="+mn-lt"/>
                <a:ea typeface="+mn-ea"/>
                <a:cs typeface="+mn-cs"/>
              </a:rPr>
              <a:t>A negative relationship was expected between the barrier factors as well as the construction </a:t>
            </a:r>
            <a:r>
              <a:rPr lang="en-IN" sz="1200" kern="1200" dirty="0" err="1" smtClean="0">
                <a:solidFill>
                  <a:schemeClr val="tx1"/>
                </a:solidFill>
                <a:effectLst/>
                <a:latin typeface="+mn-lt"/>
                <a:ea typeface="+mn-ea"/>
                <a:cs typeface="+mn-cs"/>
              </a:rPr>
              <a:t>buildability</a:t>
            </a:r>
            <a:r>
              <a:rPr lang="en-IN" sz="1200" kern="1200" dirty="0" smtClean="0">
                <a:solidFill>
                  <a:schemeClr val="tx1"/>
                </a:solidFill>
                <a:effectLst/>
                <a:latin typeface="+mn-lt"/>
                <a:ea typeface="+mn-ea"/>
                <a:cs typeface="+mn-cs"/>
              </a:rPr>
              <a:t> factors. </a:t>
            </a:r>
            <a:r>
              <a:rPr lang="en-IN" dirty="0" smtClean="0"/>
              <a:t>The results shows that only two attributes are found to have a significant impact on construction project </a:t>
            </a:r>
            <a:r>
              <a:rPr lang="en-IN" dirty="0" err="1" smtClean="0"/>
              <a:t>buildability</a:t>
            </a:r>
            <a:r>
              <a:rPr lang="en-IN" dirty="0" smtClean="0"/>
              <a:t>.  It is observed that human resource factors and funding  are found to negatively impact construction </a:t>
            </a:r>
            <a:r>
              <a:rPr lang="en-IN" dirty="0" err="1" smtClean="0"/>
              <a:t>buildability</a:t>
            </a:r>
            <a:r>
              <a:rPr lang="en-IN" dirty="0" smtClean="0"/>
              <a:t>.</a:t>
            </a:r>
          </a:p>
          <a:p>
            <a:endParaRPr lang="en-IN" dirty="0" smtClean="0"/>
          </a:p>
          <a:p>
            <a:r>
              <a:rPr lang="en-IN" dirty="0" smtClean="0"/>
              <a:t>However, </a:t>
            </a:r>
            <a:r>
              <a:rPr lang="en-IN" sz="1200" kern="1200" dirty="0" smtClean="0">
                <a:solidFill>
                  <a:schemeClr val="tx1"/>
                </a:solidFill>
                <a:effectLst/>
                <a:latin typeface="+mn-lt"/>
                <a:ea typeface="+mn-ea"/>
                <a:cs typeface="+mn-cs"/>
              </a:rPr>
              <a:t>A positive relationship was expected between the benefit factors as well as the construction </a:t>
            </a:r>
            <a:r>
              <a:rPr lang="en-IN" sz="1200" kern="1200" dirty="0" err="1" smtClean="0">
                <a:solidFill>
                  <a:schemeClr val="tx1"/>
                </a:solidFill>
                <a:effectLst/>
                <a:latin typeface="+mn-lt"/>
                <a:ea typeface="+mn-ea"/>
                <a:cs typeface="+mn-cs"/>
              </a:rPr>
              <a:t>buildability</a:t>
            </a:r>
            <a:r>
              <a:rPr lang="en-IN" sz="1200" kern="1200" dirty="0" smtClean="0">
                <a:solidFill>
                  <a:schemeClr val="tx1"/>
                </a:solidFill>
                <a:effectLst/>
                <a:latin typeface="+mn-lt"/>
                <a:ea typeface="+mn-ea"/>
                <a:cs typeface="+mn-cs"/>
              </a:rPr>
              <a:t> factors. From the results it is clear that only one attribute is found to have a significant impact on construction project </a:t>
            </a:r>
            <a:r>
              <a:rPr lang="en-IN" sz="1200" kern="1200" dirty="0" err="1" smtClean="0">
                <a:solidFill>
                  <a:schemeClr val="tx1"/>
                </a:solidFill>
                <a:effectLst/>
                <a:latin typeface="+mn-lt"/>
                <a:ea typeface="+mn-ea"/>
                <a:cs typeface="+mn-cs"/>
              </a:rPr>
              <a:t>buildability</a:t>
            </a:r>
            <a:r>
              <a:rPr lang="en-IN" sz="1200" kern="1200" dirty="0" smtClean="0">
                <a:solidFill>
                  <a:schemeClr val="tx1"/>
                </a:solidFill>
                <a:effectLst/>
                <a:latin typeface="+mn-lt"/>
                <a:ea typeface="+mn-ea"/>
                <a:cs typeface="+mn-cs"/>
              </a:rPr>
              <a:t>. It is observed that project cost has a significant positive impact on construction </a:t>
            </a:r>
            <a:r>
              <a:rPr lang="en-IN" sz="1200" kern="1200" dirty="0" err="1" smtClean="0">
                <a:solidFill>
                  <a:schemeClr val="tx1"/>
                </a:solidFill>
                <a:effectLst/>
                <a:latin typeface="+mn-lt"/>
                <a:ea typeface="+mn-ea"/>
                <a:cs typeface="+mn-cs"/>
              </a:rPr>
              <a:t>buildability</a:t>
            </a:r>
            <a:r>
              <a:rPr lang="en-IN" sz="1200" kern="1200" dirty="0" smtClean="0">
                <a:solidFill>
                  <a:schemeClr val="tx1"/>
                </a:solidFill>
                <a:effectLst/>
                <a:latin typeface="+mn-lt"/>
                <a:ea typeface="+mn-ea"/>
                <a:cs typeface="+mn-cs"/>
              </a:rPr>
              <a:t>.</a:t>
            </a:r>
            <a:endParaRPr lang="en-IN" dirty="0" smtClean="0"/>
          </a:p>
          <a:p>
            <a:endParaRPr lang="en-IN"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D43B484D-F70B-4DD3-9E92-DB3EE20CB9C8}" type="slidenum">
              <a:rPr lang="en-GB" smtClean="0"/>
              <a:pPr/>
              <a:t>21</a:t>
            </a:fld>
            <a:endParaRPr lang="en-GB"/>
          </a:p>
        </p:txBody>
      </p:sp>
    </p:spTree>
    <p:extLst>
      <p:ext uri="{BB962C8B-B14F-4D97-AF65-F5344CB8AC3E}">
        <p14:creationId xmlns:p14="http://schemas.microsoft.com/office/powerpoint/2010/main" xmlns="" val="294851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3B484D-F70B-4DD3-9E92-DB3EE20CB9C8}" type="slidenum">
              <a:rPr lang="en-GB" smtClean="0"/>
              <a:pPr/>
              <a:t>22</a:t>
            </a:fld>
            <a:endParaRPr lang="en-GB"/>
          </a:p>
        </p:txBody>
      </p:sp>
    </p:spTree>
    <p:extLst>
      <p:ext uri="{BB962C8B-B14F-4D97-AF65-F5344CB8AC3E}">
        <p14:creationId xmlns:p14="http://schemas.microsoft.com/office/powerpoint/2010/main" xmlns="" val="1405963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smtClean="0">
                <a:solidFill>
                  <a:schemeClr val="tx1"/>
                </a:solidFill>
                <a:effectLst/>
                <a:latin typeface="+mn-lt"/>
                <a:ea typeface="+mn-ea"/>
                <a:cs typeface="+mn-cs"/>
              </a:rPr>
              <a:t>This slide presents the recommendations for the current study.</a:t>
            </a:r>
          </a:p>
          <a:p>
            <a:endParaRPr lang="en-IN" sz="1200" kern="1200" dirty="0" smtClean="0">
              <a:solidFill>
                <a:schemeClr val="tx1"/>
              </a:solidFill>
              <a:effectLst/>
              <a:latin typeface="+mn-lt"/>
              <a:ea typeface="+mn-ea"/>
              <a:cs typeface="+mn-cs"/>
            </a:endParaRPr>
          </a:p>
          <a:p>
            <a:r>
              <a:rPr lang="en-IN" dirty="0" smtClean="0"/>
              <a:t>The general recommendations identified from the study results include:</a:t>
            </a:r>
            <a:endParaRPr lang="en-GB" dirty="0" smtClean="0"/>
          </a:p>
          <a:p>
            <a:pPr lvl="1"/>
            <a:r>
              <a:rPr lang="en-IN" dirty="0" smtClean="0"/>
              <a:t>Investment in lean construction training</a:t>
            </a:r>
            <a:endParaRPr lang="en-GB" dirty="0" smtClean="0"/>
          </a:p>
          <a:p>
            <a:pPr lvl="1"/>
            <a:r>
              <a:rPr lang="en-IN" dirty="0" smtClean="0"/>
              <a:t>Promotion of greater awareness amongst the top and middle management with respect to lean construction</a:t>
            </a:r>
            <a:endParaRPr lang="en-GB" dirty="0" smtClean="0"/>
          </a:p>
          <a:p>
            <a:pPr lvl="1"/>
            <a:r>
              <a:rPr lang="en-IN" dirty="0" smtClean="0"/>
              <a:t>Improve the funding given by private organisations to lean construction</a:t>
            </a:r>
            <a:endParaRPr lang="en-GB" dirty="0" smtClean="0"/>
          </a:p>
          <a:p>
            <a:pPr lvl="1"/>
            <a:r>
              <a:rPr lang="en-IN" dirty="0" smtClean="0"/>
              <a:t>Provide a clear definition of lean construction application throughout the project</a:t>
            </a:r>
            <a:endParaRPr lang="en-GB" dirty="0" smtClean="0"/>
          </a:p>
          <a:p>
            <a:pPr lvl="1"/>
            <a:r>
              <a:rPr lang="en-IN" dirty="0" smtClean="0"/>
              <a:t>Ensure that lean construction is part of the construction design and procurement and involve multiple stakeholders</a:t>
            </a:r>
            <a:endParaRPr lang="en-GB" dirty="0" smtClean="0"/>
          </a:p>
          <a:p>
            <a:endParaRPr lang="en-GB" dirty="0"/>
          </a:p>
        </p:txBody>
      </p:sp>
      <p:sp>
        <p:nvSpPr>
          <p:cNvPr id="4" name="Slide Number Placeholder 3"/>
          <p:cNvSpPr>
            <a:spLocks noGrp="1"/>
          </p:cNvSpPr>
          <p:nvPr>
            <p:ph type="sldNum" sz="quarter" idx="10"/>
          </p:nvPr>
        </p:nvSpPr>
        <p:spPr/>
        <p:txBody>
          <a:bodyPr/>
          <a:lstStyle/>
          <a:p>
            <a:fld id="{D43B484D-F70B-4DD3-9E92-DB3EE20CB9C8}" type="slidenum">
              <a:rPr lang="en-GB" smtClean="0"/>
              <a:pPr/>
              <a:t>23</a:t>
            </a:fld>
            <a:endParaRPr lang="en-GB"/>
          </a:p>
        </p:txBody>
      </p:sp>
    </p:spTree>
    <p:extLst>
      <p:ext uri="{BB962C8B-B14F-4D97-AF65-F5344CB8AC3E}">
        <p14:creationId xmlns:p14="http://schemas.microsoft.com/office/powerpoint/2010/main" xmlns="" val="16961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3B484D-F70B-4DD3-9E92-DB3EE20CB9C8}" type="slidenum">
              <a:rPr lang="en-GB" smtClean="0"/>
              <a:pPr/>
              <a:t>24</a:t>
            </a:fld>
            <a:endParaRPr lang="en-GB"/>
          </a:p>
        </p:txBody>
      </p:sp>
    </p:spTree>
    <p:extLst>
      <p:ext uri="{BB962C8B-B14F-4D97-AF65-F5344CB8AC3E}">
        <p14:creationId xmlns:p14="http://schemas.microsoft.com/office/powerpoint/2010/main" xmlns="" val="2028162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smtClean="0">
                <a:solidFill>
                  <a:schemeClr val="tx1"/>
                </a:solidFill>
                <a:effectLst/>
                <a:latin typeface="+mn-lt"/>
                <a:ea typeface="+mn-ea"/>
                <a:cs typeface="+mn-cs"/>
              </a:rPr>
              <a:t>Let us</a:t>
            </a:r>
            <a:r>
              <a:rPr lang="en-IN" sz="1200" kern="1200" baseline="0" dirty="0" smtClean="0">
                <a:solidFill>
                  <a:schemeClr val="tx1"/>
                </a:solidFill>
                <a:effectLst/>
                <a:latin typeface="+mn-lt"/>
                <a:ea typeface="+mn-ea"/>
                <a:cs typeface="+mn-cs"/>
              </a:rPr>
              <a:t> begin by understanding what lean construction means. </a:t>
            </a:r>
            <a:endParaRPr lang="en-IN" sz="1200" kern="1200" dirty="0" smtClean="0">
              <a:solidFill>
                <a:schemeClr val="tx1"/>
              </a:solidFill>
              <a:effectLst/>
              <a:latin typeface="+mn-lt"/>
              <a:ea typeface="+mn-ea"/>
              <a:cs typeface="+mn-cs"/>
            </a:endParaRPr>
          </a:p>
          <a:p>
            <a:endParaRPr lang="en-IN" sz="1200" kern="1200" dirty="0" smtClean="0">
              <a:solidFill>
                <a:schemeClr val="tx1"/>
              </a:solidFill>
              <a:effectLst/>
              <a:latin typeface="+mn-lt"/>
              <a:ea typeface="+mn-ea"/>
              <a:cs typeface="+mn-cs"/>
            </a:endParaRPr>
          </a:p>
          <a:p>
            <a:r>
              <a:rPr lang="en-IN" sz="1200" kern="1200" dirty="0" smtClean="0">
                <a:solidFill>
                  <a:schemeClr val="tx1"/>
                </a:solidFill>
                <a:effectLst/>
                <a:latin typeface="+mn-lt"/>
                <a:ea typeface="+mn-ea"/>
                <a:cs typeface="+mn-cs"/>
              </a:rPr>
              <a:t>The term lean construction is an adaptation of lean production techniques applied to the construction industry. Lean construction is about managing and improving the construction process to profitably deliver what the customer needs. </a:t>
            </a:r>
          </a:p>
          <a:p>
            <a:endParaRPr lang="en-IN" sz="1200" kern="1200" dirty="0" smtClean="0">
              <a:solidFill>
                <a:schemeClr val="tx1"/>
              </a:solidFill>
              <a:effectLst/>
              <a:latin typeface="+mn-lt"/>
              <a:ea typeface="+mn-ea"/>
              <a:cs typeface="+mn-cs"/>
            </a:endParaRPr>
          </a:p>
          <a:p>
            <a:r>
              <a:rPr lang="en-IN" sz="1200" kern="1200" dirty="0" smtClean="0">
                <a:solidFill>
                  <a:schemeClr val="tx1"/>
                </a:solidFill>
                <a:effectLst/>
                <a:latin typeface="+mn-lt"/>
                <a:ea typeface="+mn-ea"/>
                <a:cs typeface="+mn-cs"/>
              </a:rPr>
              <a:t>Furthermore, there are multiple definitions promoted with respect to lean production and management. Lean production can be identified as the application of minimal buffers and materials to stock and delivery of components in factory settings to ensure that the production line is more efficiently managed to reduce overall cost</a:t>
            </a:r>
          </a:p>
          <a:p>
            <a:endParaRPr lang="en-IN"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3B484D-F70B-4DD3-9E92-DB3EE20CB9C8}" type="slidenum">
              <a:rPr lang="en-GB" smtClean="0"/>
              <a:pPr/>
              <a:t>4</a:t>
            </a:fld>
            <a:endParaRPr lang="en-GB"/>
          </a:p>
        </p:txBody>
      </p:sp>
    </p:spTree>
    <p:extLst>
      <p:ext uri="{BB962C8B-B14F-4D97-AF65-F5344CB8AC3E}">
        <p14:creationId xmlns:p14="http://schemas.microsoft.com/office/powerpoint/2010/main" xmlns="" val="70344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Now,</a:t>
            </a:r>
            <a:r>
              <a:rPr lang="en-IN" baseline="0" dirty="0" smtClean="0"/>
              <a:t> this slide presents the background for the current study.</a:t>
            </a:r>
          </a:p>
          <a:p>
            <a:endParaRPr lang="en-IN" baseline="0" dirty="0" smtClean="0"/>
          </a:p>
          <a:p>
            <a:r>
              <a:rPr lang="en-IN" sz="1200" kern="1200" dirty="0" smtClean="0">
                <a:solidFill>
                  <a:schemeClr val="tx1"/>
                </a:solidFill>
                <a:effectLst/>
                <a:latin typeface="+mn-lt"/>
                <a:ea typeface="+mn-ea"/>
                <a:cs typeface="+mn-cs"/>
              </a:rPr>
              <a:t>Efforts to spread awareness of the concept of lean construction have been going on since 1998 in the UK. Awareness of lean construction in the UK has been established through lean construction (LC) consultancy and promotional companies and by the Lean Construction Institute UK (LCI-UK). </a:t>
            </a:r>
          </a:p>
          <a:p>
            <a:endParaRPr lang="en-IN" sz="1200" kern="1200" dirty="0" smtClean="0">
              <a:solidFill>
                <a:schemeClr val="tx1"/>
              </a:solidFill>
              <a:effectLst/>
              <a:latin typeface="+mn-lt"/>
              <a:ea typeface="+mn-ea"/>
              <a:cs typeface="+mn-cs"/>
            </a:endParaRPr>
          </a:p>
          <a:p>
            <a:r>
              <a:rPr lang="en-IN" sz="1200" kern="1200" dirty="0" smtClean="0">
                <a:solidFill>
                  <a:schemeClr val="tx1"/>
                </a:solidFill>
                <a:effectLst/>
                <a:latin typeface="+mn-lt"/>
                <a:ea typeface="+mn-ea"/>
                <a:cs typeface="+mn-cs"/>
              </a:rPr>
              <a:t>There is evidence to show that in spite of the continuous efforts to spread awareness in the UK of the concept of lean construction, large UK based construction firms have not shown an inclination to adopt lean construction and management practices. In addition to this, there exists a much bigger gap when it comes to the number of researches that have delved into lean construction practices in the UK when compared to other countries </a:t>
            </a:r>
          </a:p>
          <a:p>
            <a:endParaRPr lang="en-IN"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43B484D-F70B-4DD3-9E92-DB3EE20CB9C8}" type="slidenum">
              <a:rPr lang="en-GB" smtClean="0"/>
              <a:pPr/>
              <a:t>5</a:t>
            </a:fld>
            <a:endParaRPr lang="en-GB" dirty="0"/>
          </a:p>
        </p:txBody>
      </p:sp>
    </p:spTree>
    <p:extLst>
      <p:ext uri="{BB962C8B-B14F-4D97-AF65-F5344CB8AC3E}">
        <p14:creationId xmlns:p14="http://schemas.microsoft.com/office/powerpoint/2010/main" xmlns="" val="315580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This</a:t>
            </a:r>
            <a:r>
              <a:rPr lang="en-IN" baseline="0" dirty="0" smtClean="0"/>
              <a:t> slide presents the main objectives of the study.</a:t>
            </a:r>
            <a:endParaRPr lang="en-GB" dirty="0"/>
          </a:p>
        </p:txBody>
      </p:sp>
      <p:sp>
        <p:nvSpPr>
          <p:cNvPr id="4" name="Slide Number Placeholder 3"/>
          <p:cNvSpPr>
            <a:spLocks noGrp="1"/>
          </p:cNvSpPr>
          <p:nvPr>
            <p:ph type="sldNum" sz="quarter" idx="10"/>
          </p:nvPr>
        </p:nvSpPr>
        <p:spPr/>
        <p:txBody>
          <a:bodyPr/>
          <a:lstStyle/>
          <a:p>
            <a:fld id="{D43B484D-F70B-4DD3-9E92-DB3EE20CB9C8}" type="slidenum">
              <a:rPr lang="en-GB" smtClean="0"/>
              <a:pPr/>
              <a:t>6</a:t>
            </a:fld>
            <a:endParaRPr lang="en-GB" dirty="0"/>
          </a:p>
        </p:txBody>
      </p:sp>
    </p:spTree>
    <p:extLst>
      <p:ext uri="{BB962C8B-B14F-4D97-AF65-F5344CB8AC3E}">
        <p14:creationId xmlns:p14="http://schemas.microsoft.com/office/powerpoint/2010/main" xmlns="" val="188532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The aim of this review is to identify the principles of lean management in construction and identify the factors which directly relate to ‘buildability’ features.</a:t>
            </a:r>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smtClean="0"/>
          </a:p>
          <a:p>
            <a:r>
              <a:rPr lang="en-IN" sz="1200" kern="1200" dirty="0" smtClean="0">
                <a:solidFill>
                  <a:schemeClr val="tx1"/>
                </a:solidFill>
                <a:effectLst/>
                <a:latin typeface="+mn-lt"/>
                <a:ea typeface="+mn-ea"/>
                <a:cs typeface="+mn-cs"/>
              </a:rPr>
              <a:t>The concept of lean production and management can be examined from the perspective of the following attributes.</a:t>
            </a:r>
            <a:endParaRPr lang="en-GB" sz="1200" kern="1200" dirty="0" smtClean="0">
              <a:solidFill>
                <a:schemeClr val="tx1"/>
              </a:solidFill>
              <a:effectLst/>
              <a:latin typeface="+mn-lt"/>
              <a:ea typeface="+mn-ea"/>
              <a:cs typeface="+mn-cs"/>
            </a:endParaRPr>
          </a:p>
          <a:p>
            <a:r>
              <a:rPr lang="en-IN"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IN" sz="1200" kern="1200" dirty="0" smtClean="0">
                <a:solidFill>
                  <a:schemeClr val="tx1"/>
                </a:solidFill>
                <a:effectLst/>
                <a:latin typeface="+mn-lt"/>
                <a:ea typeface="+mn-ea"/>
                <a:cs typeface="+mn-cs"/>
              </a:rPr>
              <a:t>1. Strategic management.</a:t>
            </a:r>
            <a:endParaRPr lang="en-GB" sz="1200" kern="1200" dirty="0" smtClean="0">
              <a:solidFill>
                <a:schemeClr val="tx1"/>
              </a:solidFill>
              <a:effectLst/>
              <a:latin typeface="+mn-lt"/>
              <a:ea typeface="+mn-ea"/>
              <a:cs typeface="+mn-cs"/>
            </a:endParaRPr>
          </a:p>
          <a:p>
            <a:r>
              <a:rPr lang="en-IN" sz="1200" kern="1200" dirty="0" smtClean="0">
                <a:solidFill>
                  <a:schemeClr val="tx1"/>
                </a:solidFill>
                <a:effectLst/>
                <a:latin typeface="+mn-lt"/>
                <a:ea typeface="+mn-ea"/>
                <a:cs typeface="+mn-cs"/>
              </a:rPr>
              <a:t>2. Efforts undertaken to increase focus on customer value and resource efficiency.</a:t>
            </a:r>
            <a:endParaRPr lang="en-GB" sz="1200" kern="1200" dirty="0" smtClean="0">
              <a:solidFill>
                <a:schemeClr val="tx1"/>
              </a:solidFill>
              <a:effectLst/>
              <a:latin typeface="+mn-lt"/>
              <a:ea typeface="+mn-ea"/>
              <a:cs typeface="+mn-cs"/>
            </a:endParaRPr>
          </a:p>
          <a:p>
            <a:r>
              <a:rPr lang="en-IN" sz="1200" kern="1200" dirty="0" smtClean="0">
                <a:solidFill>
                  <a:schemeClr val="tx1"/>
                </a:solidFill>
                <a:effectLst/>
                <a:latin typeface="+mn-lt"/>
                <a:ea typeface="+mn-ea"/>
                <a:cs typeface="+mn-cs"/>
              </a:rPr>
              <a:t>3. Cross functional teams which can function with cross disciplinary talent.</a:t>
            </a:r>
            <a:endParaRPr lang="en-GB" sz="1200" kern="1200" dirty="0" smtClean="0">
              <a:solidFill>
                <a:schemeClr val="tx1"/>
              </a:solidFill>
              <a:effectLst/>
              <a:latin typeface="+mn-lt"/>
              <a:ea typeface="+mn-ea"/>
              <a:cs typeface="+mn-cs"/>
            </a:endParaRPr>
          </a:p>
          <a:p>
            <a:r>
              <a:rPr lang="en-IN" sz="1200" kern="1200" dirty="0" smtClean="0">
                <a:solidFill>
                  <a:schemeClr val="tx1"/>
                </a:solidFill>
                <a:effectLst/>
                <a:latin typeface="+mn-lt"/>
                <a:ea typeface="+mn-ea"/>
                <a:cs typeface="+mn-cs"/>
              </a:rPr>
              <a:t>3. Simultaneous or concurrent development of multiple systems and subsystems.</a:t>
            </a:r>
            <a:endParaRPr lang="en-GB" sz="1200" kern="1200" dirty="0" smtClean="0">
              <a:solidFill>
                <a:schemeClr val="tx1"/>
              </a:solidFill>
              <a:effectLst/>
              <a:latin typeface="+mn-lt"/>
              <a:ea typeface="+mn-ea"/>
              <a:cs typeface="+mn-cs"/>
            </a:endParaRPr>
          </a:p>
          <a:p>
            <a:r>
              <a:rPr lang="en-IN" sz="1200" kern="1200" dirty="0" smtClean="0">
                <a:solidFill>
                  <a:schemeClr val="tx1"/>
                </a:solidFill>
                <a:effectLst/>
                <a:latin typeface="+mn-lt"/>
                <a:ea typeface="+mn-ea"/>
                <a:cs typeface="+mn-cs"/>
              </a:rPr>
              <a:t>4. Production approach aimed at ensuring that a larger subsystem can be promoted with a higher level of supplier involvement.</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smtClean="0"/>
          </a:p>
          <a:p>
            <a:endParaRPr lang="en-GB" dirty="0"/>
          </a:p>
        </p:txBody>
      </p:sp>
      <p:sp>
        <p:nvSpPr>
          <p:cNvPr id="4" name="Slide Number Placeholder 3"/>
          <p:cNvSpPr>
            <a:spLocks noGrp="1"/>
          </p:cNvSpPr>
          <p:nvPr>
            <p:ph type="sldNum" sz="quarter" idx="10"/>
          </p:nvPr>
        </p:nvSpPr>
        <p:spPr/>
        <p:txBody>
          <a:bodyPr/>
          <a:lstStyle/>
          <a:p>
            <a:fld id="{D43B484D-F70B-4DD3-9E92-DB3EE20CB9C8}" type="slidenum">
              <a:rPr lang="en-GB" smtClean="0"/>
              <a:pPr/>
              <a:t>8</a:t>
            </a:fld>
            <a:endParaRPr lang="en-GB" dirty="0"/>
          </a:p>
        </p:txBody>
      </p:sp>
    </p:spTree>
    <p:extLst>
      <p:ext uri="{BB962C8B-B14F-4D97-AF65-F5344CB8AC3E}">
        <p14:creationId xmlns:p14="http://schemas.microsoft.com/office/powerpoint/2010/main" xmlns="" val="3792622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Now that we have understood the basics of lean construction, let</a:t>
            </a:r>
            <a:r>
              <a:rPr lang="en-IN" baseline="0" dirty="0" smtClean="0"/>
              <a:t> us see what the benefits of adopting lean construction practices are.</a:t>
            </a:r>
          </a:p>
          <a:p>
            <a:endParaRPr lang="en-IN" baseline="0" dirty="0" smtClean="0"/>
          </a:p>
          <a:p>
            <a:r>
              <a:rPr lang="en-IN" sz="1200" kern="1200" dirty="0" smtClean="0">
                <a:solidFill>
                  <a:schemeClr val="tx1"/>
                </a:solidFill>
                <a:effectLst/>
                <a:latin typeface="+mn-lt"/>
                <a:ea typeface="+mn-ea"/>
                <a:cs typeface="+mn-cs"/>
              </a:rPr>
              <a:t>The primary benefits of lean construction when compared to traditional construction can be examined at the strategic level. The promotion of lean construction will ensure there is overall reduction in project rework. This is largely associated with the principles of lean design and lean supply management, where the different stakeholders are effectively collaborated from the first stage. </a:t>
            </a:r>
          </a:p>
          <a:p>
            <a:endParaRPr lang="en-I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dirty="0" smtClean="0">
                <a:solidFill>
                  <a:schemeClr val="tx1"/>
                </a:solidFill>
                <a:effectLst/>
                <a:latin typeface="+mn-lt"/>
                <a:ea typeface="+mn-ea"/>
                <a:cs typeface="+mn-cs"/>
              </a:rPr>
              <a:t>Furthermore, the aim of lean construction is to reduce time and cost stresses associated with project activities. The cost of construction is reduced due to an associated reduction in the time delivery of products and services.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dirty="0" smtClean="0">
                <a:solidFill>
                  <a:schemeClr val="tx1"/>
                </a:solidFill>
                <a:effectLst/>
                <a:latin typeface="+mn-lt"/>
                <a:ea typeface="+mn-ea"/>
                <a:cs typeface="+mn-cs"/>
              </a:rPr>
              <a:t>The role of lean management in construction is to ensure that there is effective management of the uncertainties associated with the supply chain and that there is continuous improvement within the construction project. This leads to a significant increase in the project quality due to the improvement of associated project delivery methods and the overall increase in client satisfaction.</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43B484D-F70B-4DD3-9E92-DB3EE20CB9C8}" type="slidenum">
              <a:rPr lang="en-GB" smtClean="0"/>
              <a:pPr/>
              <a:t>9</a:t>
            </a:fld>
            <a:endParaRPr lang="en-GB" dirty="0"/>
          </a:p>
        </p:txBody>
      </p:sp>
    </p:spTree>
    <p:extLst>
      <p:ext uri="{BB962C8B-B14F-4D97-AF65-F5344CB8AC3E}">
        <p14:creationId xmlns:p14="http://schemas.microsoft.com/office/powerpoint/2010/main" xmlns="" val="2384787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Now, let us take a look at the weaknesses associated with lean construction.</a:t>
            </a:r>
          </a:p>
          <a:p>
            <a:endParaRPr lang="en-IN" dirty="0" smtClean="0"/>
          </a:p>
          <a:p>
            <a:pPr marL="0" marR="0" lvl="3" indent="0" algn="l" defTabSz="914400" rtl="0" eaLnBrk="1" fontAlgn="auto" latinLnBrk="0" hangingPunct="1">
              <a:lnSpc>
                <a:spcPct val="100000"/>
              </a:lnSpc>
              <a:spcBef>
                <a:spcPts val="0"/>
              </a:spcBef>
              <a:spcAft>
                <a:spcPts val="0"/>
              </a:spcAft>
              <a:buClrTx/>
              <a:buSzTx/>
              <a:buFontTx/>
              <a:buNone/>
              <a:tabLst/>
              <a:defRPr/>
            </a:pPr>
            <a:r>
              <a:rPr lang="en-IN" sz="1200" kern="1200" dirty="0" smtClean="0">
                <a:solidFill>
                  <a:schemeClr val="tx1"/>
                </a:solidFill>
                <a:effectLst/>
                <a:latin typeface="+mn-lt"/>
                <a:ea typeface="+mn-ea"/>
                <a:cs typeface="+mn-cs"/>
              </a:rPr>
              <a:t>The construction industry in the UK is found to be largely fragmented and dominated by a number of medium and small sized organisations which are found to exist and function on a local level rather than a global level. </a:t>
            </a:r>
            <a:r>
              <a:rPr lang="en-IN" sz="2000" dirty="0" smtClean="0"/>
              <a:t>This has resulted in the need to differentiate between lean principle application across other industries and the construction industry in the UK.</a:t>
            </a:r>
            <a:r>
              <a:rPr lang="en-IN" sz="2000" baseline="0" dirty="0" smtClean="0"/>
              <a:t> </a:t>
            </a:r>
            <a:r>
              <a:rPr lang="en-IN" sz="1200" kern="1200" dirty="0" smtClean="0">
                <a:solidFill>
                  <a:schemeClr val="tx1"/>
                </a:solidFill>
                <a:effectLst/>
                <a:latin typeface="+mn-lt"/>
                <a:ea typeface="+mn-ea"/>
                <a:cs typeface="+mn-cs"/>
              </a:rPr>
              <a:t>A fragmented construction market can result in the need to act flexibly, especially in the presence of a largely variable workload. In addition to this, </a:t>
            </a:r>
            <a:r>
              <a:rPr lang="en-IN" sz="1200" dirty="0" smtClean="0"/>
              <a:t>The inherent fragmented nature of the construction industry has resulted in the growth of a static and hierarchical organisational structure</a:t>
            </a:r>
            <a:endParaRPr lang="en-GB" sz="1200" dirty="0" smtClean="0"/>
          </a:p>
          <a:p>
            <a:pPr marL="0" marR="0" lvl="3" indent="0" algn="l" defTabSz="914400" rtl="0" eaLnBrk="1" fontAlgn="auto" latinLnBrk="0" hangingPunct="1">
              <a:lnSpc>
                <a:spcPct val="100000"/>
              </a:lnSpc>
              <a:spcBef>
                <a:spcPts val="0"/>
              </a:spcBef>
              <a:spcAft>
                <a:spcPts val="0"/>
              </a:spcAft>
              <a:buClrTx/>
              <a:buSzTx/>
              <a:buFontTx/>
              <a:buNone/>
              <a:tabLst/>
              <a:defRPr/>
            </a:pPr>
            <a:endParaRPr lang="en-IN" sz="1200" kern="1200" dirty="0" smtClean="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endParaRPr lang="en-IN" sz="1200" b="1" kern="1200" dirty="0" smtClean="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10"/>
          </p:nvPr>
        </p:nvSpPr>
        <p:spPr/>
        <p:txBody>
          <a:bodyPr/>
          <a:lstStyle/>
          <a:p>
            <a:fld id="{D43B484D-F70B-4DD3-9E92-DB3EE20CB9C8}" type="slidenum">
              <a:rPr lang="en-GB" smtClean="0"/>
              <a:pPr/>
              <a:t>10</a:t>
            </a:fld>
            <a:endParaRPr lang="en-GB" dirty="0"/>
          </a:p>
        </p:txBody>
      </p:sp>
    </p:spTree>
    <p:extLst>
      <p:ext uri="{BB962C8B-B14F-4D97-AF65-F5344CB8AC3E}">
        <p14:creationId xmlns:p14="http://schemas.microsoft.com/office/powerpoint/2010/main" xmlns="" val="1230105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smtClean="0">
                <a:solidFill>
                  <a:schemeClr val="tx1"/>
                </a:solidFill>
                <a:effectLst/>
                <a:latin typeface="+mn-lt"/>
                <a:ea typeface="+mn-ea"/>
                <a:cs typeface="+mn-cs"/>
              </a:rPr>
              <a:t>The research design is the connecting path that joins the argument and the theory associated with the topic of research, and the corresponding data that is collected. </a:t>
            </a:r>
          </a:p>
          <a:p>
            <a:endParaRPr lang="en-IN" sz="1200" kern="1200" dirty="0" smtClean="0">
              <a:solidFill>
                <a:schemeClr val="tx1"/>
              </a:solidFill>
              <a:effectLst/>
              <a:latin typeface="+mn-lt"/>
              <a:ea typeface="+mn-ea"/>
              <a:cs typeface="+mn-cs"/>
            </a:endParaRPr>
          </a:p>
          <a:p>
            <a:r>
              <a:rPr lang="en-IN" sz="1200" kern="1200" dirty="0" smtClean="0">
                <a:solidFill>
                  <a:schemeClr val="tx1"/>
                </a:solidFill>
                <a:effectLst/>
                <a:latin typeface="+mn-lt"/>
                <a:ea typeface="+mn-ea"/>
                <a:cs typeface="+mn-cs"/>
              </a:rPr>
              <a:t>The research design mainly involves</a:t>
            </a:r>
            <a:r>
              <a:rPr lang="en-IN" sz="1200" kern="1200" baseline="0" dirty="0" smtClean="0">
                <a:solidFill>
                  <a:schemeClr val="tx1"/>
                </a:solidFill>
                <a:effectLst/>
                <a:latin typeface="+mn-lt"/>
                <a:ea typeface="+mn-ea"/>
                <a:cs typeface="+mn-cs"/>
              </a:rPr>
              <a:t> the research philosophy, research approach, research strategy and the research method. </a:t>
            </a:r>
          </a:p>
          <a:p>
            <a:endParaRPr lang="en-IN" sz="1200" kern="1200" baseline="0" dirty="0" smtClean="0">
              <a:solidFill>
                <a:schemeClr val="tx1"/>
              </a:solidFill>
              <a:effectLst/>
              <a:latin typeface="+mn-lt"/>
              <a:ea typeface="+mn-ea"/>
              <a:cs typeface="+mn-cs"/>
            </a:endParaRPr>
          </a:p>
          <a:p>
            <a:r>
              <a:rPr lang="en-IN" sz="1200" kern="1200" dirty="0" smtClean="0">
                <a:solidFill>
                  <a:schemeClr val="tx1"/>
                </a:solidFill>
                <a:effectLst/>
                <a:latin typeface="+mn-lt"/>
                <a:ea typeface="+mn-ea"/>
                <a:cs typeface="+mn-cs"/>
              </a:rPr>
              <a:t>The present study will employ a positivism-based philosophy as the study primarily engages in collecting data from an objective point without interrupting the phenomenon involved. A deductive approach verifies if a theory is credible in a given situation. The deductive approach trails along the logic path very closely. Initially, it begins with a theory, leading into a new hypothesis. This hypothesis can be tested with observations that either result in a rejection or the confirmation of the hypothesis. The present study therefore has adopted the deductive approach for its research purposes.</a:t>
            </a:r>
          </a:p>
          <a:p>
            <a:endParaRPr lang="en-IN" sz="1200" kern="1200" baseline="0" dirty="0" smtClean="0">
              <a:solidFill>
                <a:schemeClr val="tx1"/>
              </a:solidFill>
              <a:effectLst/>
              <a:latin typeface="+mn-lt"/>
              <a:ea typeface="+mn-ea"/>
              <a:cs typeface="+mn-cs"/>
            </a:endParaRPr>
          </a:p>
          <a:p>
            <a:r>
              <a:rPr lang="en-IN" sz="1200" kern="1200" dirty="0" smtClean="0">
                <a:solidFill>
                  <a:schemeClr val="tx1"/>
                </a:solidFill>
                <a:effectLst/>
                <a:latin typeface="+mn-lt"/>
                <a:ea typeface="+mn-ea"/>
                <a:cs typeface="+mn-cs"/>
              </a:rPr>
              <a:t>The present study plunges into the basic concept of lean construction. Hence, for the present study, a survey based research strategy is embraced to derive better results.</a:t>
            </a:r>
          </a:p>
          <a:p>
            <a:endParaRPr lang="en-IN" sz="1200" kern="1200" baseline="0" dirty="0" smtClean="0">
              <a:solidFill>
                <a:schemeClr val="tx1"/>
              </a:solidFill>
              <a:effectLst/>
              <a:latin typeface="+mn-lt"/>
              <a:ea typeface="+mn-ea"/>
              <a:cs typeface="+mn-cs"/>
            </a:endParaRPr>
          </a:p>
          <a:p>
            <a:r>
              <a:rPr lang="en-IN" sz="1200" kern="1200" dirty="0" smtClean="0">
                <a:solidFill>
                  <a:schemeClr val="tx1"/>
                </a:solidFill>
                <a:effectLst/>
                <a:latin typeface="+mn-lt"/>
                <a:ea typeface="+mn-ea"/>
                <a:cs typeface="+mn-cs"/>
              </a:rPr>
              <a:t>The current study utilises a quantitative method to collect data as this type of data is utilised when the researcher tries to establish comparisons or when people deal with statistical or financial research</a:t>
            </a:r>
            <a:endParaRPr lang="en-IN" sz="1200" kern="1200" baseline="0" dirty="0" smtClean="0">
              <a:solidFill>
                <a:schemeClr val="tx1"/>
              </a:solidFill>
              <a:effectLst/>
              <a:latin typeface="+mn-lt"/>
              <a:ea typeface="+mn-ea"/>
              <a:cs typeface="+mn-cs"/>
            </a:endParaRPr>
          </a:p>
          <a:p>
            <a:endParaRPr lang="en-IN" sz="1200" kern="1200" baseline="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43B484D-F70B-4DD3-9E92-DB3EE20CB9C8}" type="slidenum">
              <a:rPr lang="en-GB" smtClean="0"/>
              <a:pPr/>
              <a:t>12</a:t>
            </a:fld>
            <a:endParaRPr lang="en-GB" dirty="0"/>
          </a:p>
        </p:txBody>
      </p:sp>
    </p:spTree>
    <p:extLst>
      <p:ext uri="{BB962C8B-B14F-4D97-AF65-F5344CB8AC3E}">
        <p14:creationId xmlns:p14="http://schemas.microsoft.com/office/powerpoint/2010/main" xmlns="" val="2185724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smtClean="0">
                <a:solidFill>
                  <a:schemeClr val="tx1"/>
                </a:solidFill>
                <a:effectLst/>
                <a:latin typeface="+mn-lt"/>
                <a:ea typeface="+mn-ea"/>
                <a:cs typeface="+mn-cs"/>
              </a:rPr>
              <a:t>Data collection is an essential component of every research process. The data gathered can be categorised into two main types, primary data and secondary data. The primary data usually consists of data that is directly obtained from the source or from a given population. Data obtained through questionnaires or surveys, or by performing interviews among people, are all classified as primary data. The use of a questionnaire using closed ended statements helps identify the views of the respondents. The current study therefore makes use of a questionnaire which has both open ended and closed ended questions.</a:t>
            </a:r>
          </a:p>
          <a:p>
            <a:endParaRPr lang="en-I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dirty="0" smtClean="0">
                <a:solidFill>
                  <a:schemeClr val="tx1"/>
                </a:solidFill>
                <a:effectLst/>
                <a:latin typeface="+mn-lt"/>
                <a:ea typeface="+mn-ea"/>
                <a:cs typeface="+mn-cs"/>
              </a:rPr>
              <a:t>The study also adopts a cross sectional time horizon to carry</a:t>
            </a:r>
            <a:r>
              <a:rPr lang="en-IN" sz="1200" kern="1200" baseline="0" dirty="0" smtClean="0">
                <a:solidFill>
                  <a:schemeClr val="tx1"/>
                </a:solidFill>
                <a:effectLst/>
                <a:latin typeface="+mn-lt"/>
                <a:ea typeface="+mn-ea"/>
                <a:cs typeface="+mn-cs"/>
              </a:rPr>
              <a:t> out the necessary research for the study. Furthermore, convenience sampling method is used in the current study. A p</a:t>
            </a:r>
            <a:r>
              <a:rPr lang="en-IN" dirty="0" smtClean="0"/>
              <a:t>ilot Study</a:t>
            </a:r>
            <a:r>
              <a:rPr lang="en-GB" dirty="0" smtClean="0"/>
              <a:t> is conducted </a:t>
            </a:r>
            <a:r>
              <a:rPr lang="en-IN" dirty="0" smtClean="0"/>
              <a:t>among a group of researchers and the research study is verified in terms of reliability and validity</a:t>
            </a:r>
          </a:p>
          <a:p>
            <a:endParaRPr lang="en-GB" dirty="0"/>
          </a:p>
        </p:txBody>
      </p:sp>
      <p:sp>
        <p:nvSpPr>
          <p:cNvPr id="4" name="Slide Number Placeholder 3"/>
          <p:cNvSpPr>
            <a:spLocks noGrp="1"/>
          </p:cNvSpPr>
          <p:nvPr>
            <p:ph type="sldNum" sz="quarter" idx="10"/>
          </p:nvPr>
        </p:nvSpPr>
        <p:spPr/>
        <p:txBody>
          <a:bodyPr/>
          <a:lstStyle/>
          <a:p>
            <a:fld id="{D43B484D-F70B-4DD3-9E92-DB3EE20CB9C8}" type="slidenum">
              <a:rPr lang="en-GB" smtClean="0"/>
              <a:pPr/>
              <a:t>13</a:t>
            </a:fld>
            <a:endParaRPr lang="en-GB" dirty="0"/>
          </a:p>
        </p:txBody>
      </p:sp>
    </p:spTree>
    <p:extLst>
      <p:ext uri="{BB962C8B-B14F-4D97-AF65-F5344CB8AC3E}">
        <p14:creationId xmlns:p14="http://schemas.microsoft.com/office/powerpoint/2010/main" xmlns="" val="3330400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FC5491A-46DD-4883-BDE3-948329C9C3CB}" type="datetime1">
              <a:rPr lang="en-GB" smtClean="0"/>
              <a:t>27/10/2014</a:t>
            </a:fld>
            <a:endParaRPr lang="en-GB"/>
          </a:p>
        </p:txBody>
      </p:sp>
      <p:sp>
        <p:nvSpPr>
          <p:cNvPr id="5" name="Footer Placeholder 4"/>
          <p:cNvSpPr>
            <a:spLocks noGrp="1"/>
          </p:cNvSpPr>
          <p:nvPr>
            <p:ph type="ftr" sz="quarter" idx="11"/>
          </p:nvPr>
        </p:nvSpPr>
        <p:spPr>
          <a:xfrm>
            <a:off x="2692397" y="5037663"/>
            <a:ext cx="5214635" cy="279400"/>
          </a:xfrm>
        </p:spPr>
        <p:txBody>
          <a:bodyPr/>
          <a:lstStyle/>
          <a:p>
            <a:r>
              <a:rPr lang="en-GB" smtClean="0"/>
              <a:t>Newessays.co.uk Sample</a:t>
            </a:r>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2D4FED25-4B6D-4905-8EAA-5B39F66AB2DB}" type="slidenum">
              <a:rPr lang="en-GB" smtClean="0"/>
              <a:pPr/>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0423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93AF15-A48F-4071-A236-2F11B6D561D4}" type="datetime1">
              <a:rPr lang="en-GB" smtClean="0"/>
              <a:t>27/10/2014</a:t>
            </a:fld>
            <a:endParaRPr lang="en-GB"/>
          </a:p>
        </p:txBody>
      </p:sp>
      <p:sp>
        <p:nvSpPr>
          <p:cNvPr id="6" name="Footer Placeholder 5"/>
          <p:cNvSpPr>
            <a:spLocks noGrp="1"/>
          </p:cNvSpPr>
          <p:nvPr>
            <p:ph type="ftr" sz="quarter" idx="11"/>
          </p:nvPr>
        </p:nvSpPr>
        <p:spPr/>
        <p:txBody>
          <a:bodyPr/>
          <a:lstStyle/>
          <a:p>
            <a:r>
              <a:rPr lang="en-GB" smtClean="0"/>
              <a:t>Newessays.co.uk Sample</a:t>
            </a:r>
            <a:endParaRPr lang="en-GB"/>
          </a:p>
        </p:txBody>
      </p:sp>
      <p:sp>
        <p:nvSpPr>
          <p:cNvPr id="7" name="Slide Number Placeholder 6"/>
          <p:cNvSpPr>
            <a:spLocks noGrp="1"/>
          </p:cNvSpPr>
          <p:nvPr>
            <p:ph type="sldNum" sz="quarter" idx="12"/>
          </p:nvPr>
        </p:nvSpPr>
        <p:spPr/>
        <p:txBody>
          <a:bodyPr/>
          <a:lstStyle/>
          <a:p>
            <a:fld id="{2D4FED25-4B6D-4905-8EAA-5B39F66AB2DB}" type="slidenum">
              <a:rPr lang="en-GB" smtClean="0"/>
              <a:pPr/>
              <a:t>‹#›</a:t>
            </a:fld>
            <a:endParaRPr lang="en-GB"/>
          </a:p>
        </p:txBody>
      </p:sp>
    </p:spTree>
    <p:extLst>
      <p:ext uri="{BB962C8B-B14F-4D97-AF65-F5344CB8AC3E}">
        <p14:creationId xmlns:p14="http://schemas.microsoft.com/office/powerpoint/2010/main" xmlns="" val="2211359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710A50-E431-4103-B80C-99A0B7FB2F09}" type="datetime1">
              <a:rPr lang="en-GB" smtClean="0"/>
              <a:t>27/10/2014</a:t>
            </a:fld>
            <a:endParaRPr lang="en-GB"/>
          </a:p>
        </p:txBody>
      </p:sp>
      <p:sp>
        <p:nvSpPr>
          <p:cNvPr id="5" name="Footer Placeholder 4"/>
          <p:cNvSpPr>
            <a:spLocks noGrp="1"/>
          </p:cNvSpPr>
          <p:nvPr>
            <p:ph type="ftr" sz="quarter" idx="11"/>
          </p:nvPr>
        </p:nvSpPr>
        <p:spPr/>
        <p:txBody>
          <a:bodyPr/>
          <a:lstStyle/>
          <a:p>
            <a:r>
              <a:rPr lang="en-GB" smtClean="0"/>
              <a:t>Newessays.co.uk Sample</a:t>
            </a:r>
            <a:endParaRPr lang="en-GB"/>
          </a:p>
        </p:txBody>
      </p:sp>
      <p:sp>
        <p:nvSpPr>
          <p:cNvPr id="6" name="Slide Number Placeholder 5"/>
          <p:cNvSpPr>
            <a:spLocks noGrp="1"/>
          </p:cNvSpPr>
          <p:nvPr>
            <p:ph type="sldNum" sz="quarter" idx="12"/>
          </p:nvPr>
        </p:nvSpPr>
        <p:spPr/>
        <p:txBody>
          <a:bodyPr/>
          <a:lstStyle/>
          <a:p>
            <a:fld id="{2D4FED25-4B6D-4905-8EAA-5B39F66AB2DB}" type="slidenum">
              <a:rPr lang="en-GB" smtClean="0"/>
              <a:pPr/>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01530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12324F-A79B-4163-876A-A5702A36E682}" type="datetime1">
              <a:rPr lang="en-GB" smtClean="0"/>
              <a:t>27/10/2014</a:t>
            </a:fld>
            <a:endParaRPr lang="en-GB"/>
          </a:p>
        </p:txBody>
      </p:sp>
      <p:sp>
        <p:nvSpPr>
          <p:cNvPr id="5" name="Footer Placeholder 4"/>
          <p:cNvSpPr>
            <a:spLocks noGrp="1"/>
          </p:cNvSpPr>
          <p:nvPr>
            <p:ph type="ftr" sz="quarter" idx="11"/>
          </p:nvPr>
        </p:nvSpPr>
        <p:spPr/>
        <p:txBody>
          <a:bodyPr/>
          <a:lstStyle/>
          <a:p>
            <a:r>
              <a:rPr lang="en-GB" smtClean="0"/>
              <a:t>Newessays.co.uk Sample</a:t>
            </a:r>
            <a:endParaRPr lang="en-GB"/>
          </a:p>
        </p:txBody>
      </p:sp>
      <p:sp>
        <p:nvSpPr>
          <p:cNvPr id="6" name="Slide Number Placeholder 5"/>
          <p:cNvSpPr>
            <a:spLocks noGrp="1"/>
          </p:cNvSpPr>
          <p:nvPr>
            <p:ph type="sldNum" sz="quarter" idx="12"/>
          </p:nvPr>
        </p:nvSpPr>
        <p:spPr/>
        <p:txBody>
          <a:bodyPr/>
          <a:lstStyle/>
          <a:p>
            <a:fld id="{2D4FED25-4B6D-4905-8EAA-5B39F66AB2DB}" type="slidenum">
              <a:rPr lang="en-GB" smtClean="0"/>
              <a:pPr/>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59518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A22BE2-4D8B-45A4-A5A2-DFB480BC1606}" type="datetime1">
              <a:rPr lang="en-GB" smtClean="0"/>
              <a:t>27/10/2014</a:t>
            </a:fld>
            <a:endParaRPr lang="en-GB"/>
          </a:p>
        </p:txBody>
      </p:sp>
      <p:sp>
        <p:nvSpPr>
          <p:cNvPr id="5" name="Footer Placeholder 4"/>
          <p:cNvSpPr>
            <a:spLocks noGrp="1"/>
          </p:cNvSpPr>
          <p:nvPr>
            <p:ph type="ftr" sz="quarter" idx="11"/>
          </p:nvPr>
        </p:nvSpPr>
        <p:spPr/>
        <p:txBody>
          <a:bodyPr/>
          <a:lstStyle/>
          <a:p>
            <a:r>
              <a:rPr lang="en-GB" smtClean="0"/>
              <a:t>Newessays.co.uk Sample</a:t>
            </a:r>
            <a:endParaRPr lang="en-GB"/>
          </a:p>
        </p:txBody>
      </p:sp>
      <p:sp>
        <p:nvSpPr>
          <p:cNvPr id="6" name="Slide Number Placeholder 5"/>
          <p:cNvSpPr>
            <a:spLocks noGrp="1"/>
          </p:cNvSpPr>
          <p:nvPr>
            <p:ph type="sldNum" sz="quarter" idx="12"/>
          </p:nvPr>
        </p:nvSpPr>
        <p:spPr/>
        <p:txBody>
          <a:bodyPr/>
          <a:lstStyle/>
          <a:p>
            <a:fld id="{2D4FED25-4B6D-4905-8EAA-5B39F66AB2DB}" type="slidenum">
              <a:rPr lang="en-GB" smtClean="0"/>
              <a:pPr/>
              <a:t>‹#›</a:t>
            </a:fld>
            <a:endParaRPr lang="en-GB"/>
          </a:p>
        </p:txBody>
      </p:sp>
    </p:spTree>
    <p:extLst>
      <p:ext uri="{BB962C8B-B14F-4D97-AF65-F5344CB8AC3E}">
        <p14:creationId xmlns:p14="http://schemas.microsoft.com/office/powerpoint/2010/main" xmlns="" val="1391986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6E031C-5007-41C7-950F-0B4219FED742}" type="datetime1">
              <a:rPr lang="en-GB" smtClean="0"/>
              <a:t>27/10/2014</a:t>
            </a:fld>
            <a:endParaRPr lang="en-GB"/>
          </a:p>
        </p:txBody>
      </p:sp>
      <p:sp>
        <p:nvSpPr>
          <p:cNvPr id="5" name="Footer Placeholder 4"/>
          <p:cNvSpPr>
            <a:spLocks noGrp="1"/>
          </p:cNvSpPr>
          <p:nvPr>
            <p:ph type="ftr" sz="quarter" idx="11"/>
          </p:nvPr>
        </p:nvSpPr>
        <p:spPr/>
        <p:txBody>
          <a:bodyPr/>
          <a:lstStyle/>
          <a:p>
            <a:r>
              <a:rPr lang="en-GB" smtClean="0"/>
              <a:t>Newessays.co.uk Sample</a:t>
            </a:r>
            <a:endParaRPr lang="en-GB"/>
          </a:p>
        </p:txBody>
      </p:sp>
      <p:sp>
        <p:nvSpPr>
          <p:cNvPr id="6" name="Slide Number Placeholder 5"/>
          <p:cNvSpPr>
            <a:spLocks noGrp="1"/>
          </p:cNvSpPr>
          <p:nvPr>
            <p:ph type="sldNum" sz="quarter" idx="12"/>
          </p:nvPr>
        </p:nvSpPr>
        <p:spPr/>
        <p:txBody>
          <a:bodyPr/>
          <a:lstStyle/>
          <a:p>
            <a:fld id="{2D4FED25-4B6D-4905-8EAA-5B39F66AB2DB}" type="slidenum">
              <a:rPr lang="en-GB" smtClean="0"/>
              <a:pPr/>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41809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0A03BF-5FB2-4A81-A526-FDE2D3A4B56C}" type="datetime1">
              <a:rPr lang="en-GB" smtClean="0"/>
              <a:t>27/10/2014</a:t>
            </a:fld>
            <a:endParaRPr lang="en-GB"/>
          </a:p>
        </p:txBody>
      </p:sp>
      <p:sp>
        <p:nvSpPr>
          <p:cNvPr id="5" name="Footer Placeholder 4"/>
          <p:cNvSpPr>
            <a:spLocks noGrp="1"/>
          </p:cNvSpPr>
          <p:nvPr>
            <p:ph type="ftr" sz="quarter" idx="11"/>
          </p:nvPr>
        </p:nvSpPr>
        <p:spPr/>
        <p:txBody>
          <a:bodyPr/>
          <a:lstStyle/>
          <a:p>
            <a:r>
              <a:rPr lang="en-GB" smtClean="0"/>
              <a:t>Newessays.co.uk Sample</a:t>
            </a:r>
            <a:endParaRPr lang="en-GB"/>
          </a:p>
        </p:txBody>
      </p:sp>
      <p:sp>
        <p:nvSpPr>
          <p:cNvPr id="6" name="Slide Number Placeholder 5"/>
          <p:cNvSpPr>
            <a:spLocks noGrp="1"/>
          </p:cNvSpPr>
          <p:nvPr>
            <p:ph type="sldNum" sz="quarter" idx="12"/>
          </p:nvPr>
        </p:nvSpPr>
        <p:spPr/>
        <p:txBody>
          <a:bodyPr/>
          <a:lstStyle/>
          <a:p>
            <a:fld id="{2D4FED25-4B6D-4905-8EAA-5B39F66AB2DB}" type="slidenum">
              <a:rPr lang="en-GB" smtClean="0"/>
              <a:pPr/>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9485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BE970C-9052-4CEF-8AB9-98AD1BC673BE}" type="datetime1">
              <a:rPr lang="en-GB" smtClean="0"/>
              <a:t>27/10/2014</a:t>
            </a:fld>
            <a:endParaRPr lang="en-GB"/>
          </a:p>
        </p:txBody>
      </p:sp>
      <p:sp>
        <p:nvSpPr>
          <p:cNvPr id="5" name="Footer Placeholder 4"/>
          <p:cNvSpPr>
            <a:spLocks noGrp="1"/>
          </p:cNvSpPr>
          <p:nvPr>
            <p:ph type="ftr" sz="quarter" idx="11"/>
          </p:nvPr>
        </p:nvSpPr>
        <p:spPr/>
        <p:txBody>
          <a:bodyPr/>
          <a:lstStyle/>
          <a:p>
            <a:r>
              <a:rPr lang="en-GB" smtClean="0"/>
              <a:t>Newessays.co.uk Sample</a:t>
            </a:r>
            <a:endParaRPr lang="en-GB"/>
          </a:p>
        </p:txBody>
      </p:sp>
      <p:sp>
        <p:nvSpPr>
          <p:cNvPr id="6" name="Slide Number Placeholder 5"/>
          <p:cNvSpPr>
            <a:spLocks noGrp="1"/>
          </p:cNvSpPr>
          <p:nvPr>
            <p:ph type="sldNum" sz="quarter" idx="12"/>
          </p:nvPr>
        </p:nvSpPr>
        <p:spPr/>
        <p:txBody>
          <a:bodyPr/>
          <a:lstStyle/>
          <a:p>
            <a:fld id="{2D4FED25-4B6D-4905-8EAA-5B39F66AB2DB}" type="slidenum">
              <a:rPr lang="en-GB" smtClean="0"/>
              <a:pPr/>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45204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E00381-E915-4991-8FC3-9ABFE30F73F4}" type="datetime1">
              <a:rPr lang="en-GB" smtClean="0"/>
              <a:t>27/10/2014</a:t>
            </a:fld>
            <a:endParaRPr lang="en-GB"/>
          </a:p>
        </p:txBody>
      </p:sp>
      <p:sp>
        <p:nvSpPr>
          <p:cNvPr id="5" name="Footer Placeholder 4"/>
          <p:cNvSpPr>
            <a:spLocks noGrp="1"/>
          </p:cNvSpPr>
          <p:nvPr>
            <p:ph type="ftr" sz="quarter" idx="11"/>
          </p:nvPr>
        </p:nvSpPr>
        <p:spPr/>
        <p:txBody>
          <a:bodyPr/>
          <a:lstStyle/>
          <a:p>
            <a:r>
              <a:rPr lang="en-GB" smtClean="0"/>
              <a:t>Newessays.co.uk Sample</a:t>
            </a:r>
            <a:endParaRPr lang="en-GB"/>
          </a:p>
        </p:txBody>
      </p:sp>
      <p:sp>
        <p:nvSpPr>
          <p:cNvPr id="6" name="Slide Number Placeholder 5"/>
          <p:cNvSpPr>
            <a:spLocks noGrp="1"/>
          </p:cNvSpPr>
          <p:nvPr>
            <p:ph type="sldNum" sz="quarter" idx="12"/>
          </p:nvPr>
        </p:nvSpPr>
        <p:spPr/>
        <p:txBody>
          <a:bodyPr/>
          <a:lstStyle/>
          <a:p>
            <a:fld id="{2D4FED25-4B6D-4905-8EAA-5B39F66AB2DB}" type="slidenum">
              <a:rPr lang="en-GB" smtClean="0"/>
              <a:pPr/>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48678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84366B-FBF6-4DE7-8A93-A66145A589A6}" type="datetime1">
              <a:rPr lang="en-GB" smtClean="0"/>
              <a:t>27/10/2014</a:t>
            </a:fld>
            <a:endParaRPr lang="en-GB"/>
          </a:p>
        </p:txBody>
      </p:sp>
      <p:sp>
        <p:nvSpPr>
          <p:cNvPr id="5" name="Footer Placeholder 4"/>
          <p:cNvSpPr>
            <a:spLocks noGrp="1"/>
          </p:cNvSpPr>
          <p:nvPr>
            <p:ph type="ftr" sz="quarter" idx="11"/>
          </p:nvPr>
        </p:nvSpPr>
        <p:spPr/>
        <p:txBody>
          <a:bodyPr/>
          <a:lstStyle/>
          <a:p>
            <a:r>
              <a:rPr lang="en-GB" smtClean="0"/>
              <a:t>Newessays.co.uk Sample</a:t>
            </a:r>
            <a:endParaRPr lang="en-GB"/>
          </a:p>
        </p:txBody>
      </p:sp>
      <p:sp>
        <p:nvSpPr>
          <p:cNvPr id="6" name="Slide Number Placeholder 5"/>
          <p:cNvSpPr>
            <a:spLocks noGrp="1"/>
          </p:cNvSpPr>
          <p:nvPr>
            <p:ph type="sldNum" sz="quarter" idx="12"/>
          </p:nvPr>
        </p:nvSpPr>
        <p:spPr/>
        <p:txBody>
          <a:bodyPr/>
          <a:lstStyle/>
          <a:p>
            <a:fld id="{2D4FED25-4B6D-4905-8EAA-5B39F66AB2DB}" type="slidenum">
              <a:rPr lang="en-GB" smtClean="0"/>
              <a:pPr/>
              <a:t>‹#›</a:t>
            </a:fld>
            <a:endParaRPr lang="en-GB"/>
          </a:p>
        </p:txBody>
      </p:sp>
    </p:spTree>
    <p:extLst>
      <p:ext uri="{BB962C8B-B14F-4D97-AF65-F5344CB8AC3E}">
        <p14:creationId xmlns:p14="http://schemas.microsoft.com/office/powerpoint/2010/main" xmlns="" val="3414163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4EAA29-F49F-42EF-8A70-E09C45FA5CB8}" type="datetime1">
              <a:rPr lang="en-GB" smtClean="0"/>
              <a:t>27/10/2014</a:t>
            </a:fld>
            <a:endParaRPr lang="en-GB"/>
          </a:p>
        </p:txBody>
      </p:sp>
      <p:sp>
        <p:nvSpPr>
          <p:cNvPr id="5" name="Footer Placeholder 4"/>
          <p:cNvSpPr>
            <a:spLocks noGrp="1"/>
          </p:cNvSpPr>
          <p:nvPr>
            <p:ph type="ftr" sz="quarter" idx="11"/>
          </p:nvPr>
        </p:nvSpPr>
        <p:spPr/>
        <p:txBody>
          <a:bodyPr/>
          <a:lstStyle/>
          <a:p>
            <a:r>
              <a:rPr lang="en-GB" smtClean="0"/>
              <a:t>Newessays.co.uk Sample</a:t>
            </a:r>
            <a:endParaRPr lang="en-GB"/>
          </a:p>
        </p:txBody>
      </p:sp>
      <p:sp>
        <p:nvSpPr>
          <p:cNvPr id="6" name="Slide Number Placeholder 5"/>
          <p:cNvSpPr>
            <a:spLocks noGrp="1"/>
          </p:cNvSpPr>
          <p:nvPr>
            <p:ph type="sldNum" sz="quarter" idx="12"/>
          </p:nvPr>
        </p:nvSpPr>
        <p:spPr/>
        <p:txBody>
          <a:bodyPr/>
          <a:lstStyle/>
          <a:p>
            <a:fld id="{2D4FED25-4B6D-4905-8EAA-5B39F66AB2DB}" type="slidenum">
              <a:rPr lang="en-GB" smtClean="0"/>
              <a:pPr/>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76277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66C027-C308-43C8-A6D3-D811FB3EB472}" type="datetime1">
              <a:rPr lang="en-GB" smtClean="0"/>
              <a:t>27/10/2014</a:t>
            </a:fld>
            <a:endParaRPr lang="en-GB"/>
          </a:p>
        </p:txBody>
      </p:sp>
      <p:sp>
        <p:nvSpPr>
          <p:cNvPr id="6" name="Footer Placeholder 5"/>
          <p:cNvSpPr>
            <a:spLocks noGrp="1"/>
          </p:cNvSpPr>
          <p:nvPr>
            <p:ph type="ftr" sz="quarter" idx="11"/>
          </p:nvPr>
        </p:nvSpPr>
        <p:spPr/>
        <p:txBody>
          <a:bodyPr/>
          <a:lstStyle/>
          <a:p>
            <a:r>
              <a:rPr lang="en-GB" smtClean="0"/>
              <a:t>Newessays.co.uk Sample</a:t>
            </a:r>
            <a:endParaRPr lang="en-GB"/>
          </a:p>
        </p:txBody>
      </p:sp>
      <p:sp>
        <p:nvSpPr>
          <p:cNvPr id="7" name="Slide Number Placeholder 6"/>
          <p:cNvSpPr>
            <a:spLocks noGrp="1"/>
          </p:cNvSpPr>
          <p:nvPr>
            <p:ph type="sldNum" sz="quarter" idx="12"/>
          </p:nvPr>
        </p:nvSpPr>
        <p:spPr/>
        <p:txBody>
          <a:bodyPr/>
          <a:lstStyle/>
          <a:p>
            <a:fld id="{2D4FED25-4B6D-4905-8EAA-5B39F66AB2DB}" type="slidenum">
              <a:rPr lang="en-GB" smtClean="0"/>
              <a:pPr/>
              <a:t>‹#›</a:t>
            </a:fld>
            <a:endParaRPr lang="en-GB"/>
          </a:p>
        </p:txBody>
      </p:sp>
    </p:spTree>
    <p:extLst>
      <p:ext uri="{BB962C8B-B14F-4D97-AF65-F5344CB8AC3E}">
        <p14:creationId xmlns:p14="http://schemas.microsoft.com/office/powerpoint/2010/main" xmlns="" val="3705241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B48B90-CF77-45FB-9E8B-3D4C418A4162}" type="datetime1">
              <a:rPr lang="en-GB" smtClean="0"/>
              <a:t>27/10/2014</a:t>
            </a:fld>
            <a:endParaRPr lang="en-GB"/>
          </a:p>
        </p:txBody>
      </p:sp>
      <p:sp>
        <p:nvSpPr>
          <p:cNvPr id="8" name="Footer Placeholder 7"/>
          <p:cNvSpPr>
            <a:spLocks noGrp="1"/>
          </p:cNvSpPr>
          <p:nvPr>
            <p:ph type="ftr" sz="quarter" idx="11"/>
          </p:nvPr>
        </p:nvSpPr>
        <p:spPr/>
        <p:txBody>
          <a:bodyPr/>
          <a:lstStyle/>
          <a:p>
            <a:r>
              <a:rPr lang="en-GB" smtClean="0"/>
              <a:t>Newessays.co.uk Sample</a:t>
            </a:r>
            <a:endParaRPr lang="en-GB"/>
          </a:p>
        </p:txBody>
      </p:sp>
      <p:sp>
        <p:nvSpPr>
          <p:cNvPr id="9" name="Slide Number Placeholder 8"/>
          <p:cNvSpPr>
            <a:spLocks noGrp="1"/>
          </p:cNvSpPr>
          <p:nvPr>
            <p:ph type="sldNum" sz="quarter" idx="12"/>
          </p:nvPr>
        </p:nvSpPr>
        <p:spPr/>
        <p:txBody>
          <a:bodyPr/>
          <a:lstStyle/>
          <a:p>
            <a:fld id="{2D4FED25-4B6D-4905-8EAA-5B39F66AB2DB}" type="slidenum">
              <a:rPr lang="en-GB" smtClean="0"/>
              <a:pPr/>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38499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2D14A5-3DE3-4543-93E9-53A701CEFE34}" type="datetime1">
              <a:rPr lang="en-GB" smtClean="0"/>
              <a:t>27/10/2014</a:t>
            </a:fld>
            <a:endParaRPr lang="en-GB"/>
          </a:p>
        </p:txBody>
      </p:sp>
      <p:sp>
        <p:nvSpPr>
          <p:cNvPr id="4" name="Footer Placeholder 3"/>
          <p:cNvSpPr>
            <a:spLocks noGrp="1"/>
          </p:cNvSpPr>
          <p:nvPr>
            <p:ph type="ftr" sz="quarter" idx="11"/>
          </p:nvPr>
        </p:nvSpPr>
        <p:spPr/>
        <p:txBody>
          <a:bodyPr/>
          <a:lstStyle/>
          <a:p>
            <a:r>
              <a:rPr lang="en-GB" smtClean="0"/>
              <a:t>Newessays.co.uk Sample</a:t>
            </a:r>
            <a:endParaRPr lang="en-GB"/>
          </a:p>
        </p:txBody>
      </p:sp>
      <p:sp>
        <p:nvSpPr>
          <p:cNvPr id="5" name="Slide Number Placeholder 4"/>
          <p:cNvSpPr>
            <a:spLocks noGrp="1"/>
          </p:cNvSpPr>
          <p:nvPr>
            <p:ph type="sldNum" sz="quarter" idx="12"/>
          </p:nvPr>
        </p:nvSpPr>
        <p:spPr/>
        <p:txBody>
          <a:bodyPr/>
          <a:lstStyle/>
          <a:p>
            <a:fld id="{2D4FED25-4B6D-4905-8EAA-5B39F66AB2DB}" type="slidenum">
              <a:rPr lang="en-GB" smtClean="0"/>
              <a:pPr/>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95883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18CDB-4EF8-419B-89FC-63C5DF2B3F05}" type="datetime1">
              <a:rPr lang="en-GB" smtClean="0"/>
              <a:t>27/10/2014</a:t>
            </a:fld>
            <a:endParaRPr lang="en-GB"/>
          </a:p>
        </p:txBody>
      </p:sp>
      <p:sp>
        <p:nvSpPr>
          <p:cNvPr id="3" name="Footer Placeholder 2"/>
          <p:cNvSpPr>
            <a:spLocks noGrp="1"/>
          </p:cNvSpPr>
          <p:nvPr>
            <p:ph type="ftr" sz="quarter" idx="11"/>
          </p:nvPr>
        </p:nvSpPr>
        <p:spPr/>
        <p:txBody>
          <a:bodyPr/>
          <a:lstStyle/>
          <a:p>
            <a:r>
              <a:rPr lang="en-GB" smtClean="0"/>
              <a:t>Newessays.co.uk Sample</a:t>
            </a:r>
            <a:endParaRPr lang="en-GB"/>
          </a:p>
        </p:txBody>
      </p:sp>
      <p:sp>
        <p:nvSpPr>
          <p:cNvPr id="4" name="Slide Number Placeholder 3"/>
          <p:cNvSpPr>
            <a:spLocks noGrp="1"/>
          </p:cNvSpPr>
          <p:nvPr>
            <p:ph type="sldNum" sz="quarter" idx="12"/>
          </p:nvPr>
        </p:nvSpPr>
        <p:spPr/>
        <p:txBody>
          <a:bodyPr/>
          <a:lstStyle/>
          <a:p>
            <a:fld id="{2D4FED25-4B6D-4905-8EAA-5B39F66AB2DB}" type="slidenum">
              <a:rPr lang="en-GB" smtClean="0"/>
              <a:pPr/>
              <a:t>‹#›</a:t>
            </a:fld>
            <a:endParaRPr lang="en-GB"/>
          </a:p>
        </p:txBody>
      </p:sp>
    </p:spTree>
    <p:extLst>
      <p:ext uri="{BB962C8B-B14F-4D97-AF65-F5344CB8AC3E}">
        <p14:creationId xmlns:p14="http://schemas.microsoft.com/office/powerpoint/2010/main" xmlns="" val="404756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8709C-CF92-498B-AEAE-E11786C6E590}" type="datetime1">
              <a:rPr lang="en-GB" smtClean="0"/>
              <a:t>27/10/2014</a:t>
            </a:fld>
            <a:endParaRPr lang="en-GB"/>
          </a:p>
        </p:txBody>
      </p:sp>
      <p:sp>
        <p:nvSpPr>
          <p:cNvPr id="6" name="Footer Placeholder 5"/>
          <p:cNvSpPr>
            <a:spLocks noGrp="1"/>
          </p:cNvSpPr>
          <p:nvPr>
            <p:ph type="ftr" sz="quarter" idx="11"/>
          </p:nvPr>
        </p:nvSpPr>
        <p:spPr/>
        <p:txBody>
          <a:bodyPr/>
          <a:lstStyle/>
          <a:p>
            <a:r>
              <a:rPr lang="en-GB" smtClean="0"/>
              <a:t>Newessays.co.uk Sample</a:t>
            </a:r>
            <a:endParaRPr lang="en-GB"/>
          </a:p>
        </p:txBody>
      </p:sp>
      <p:sp>
        <p:nvSpPr>
          <p:cNvPr id="7" name="Slide Number Placeholder 6"/>
          <p:cNvSpPr>
            <a:spLocks noGrp="1"/>
          </p:cNvSpPr>
          <p:nvPr>
            <p:ph type="sldNum" sz="quarter" idx="12"/>
          </p:nvPr>
        </p:nvSpPr>
        <p:spPr/>
        <p:txBody>
          <a:bodyPr/>
          <a:lstStyle/>
          <a:p>
            <a:fld id="{2D4FED25-4B6D-4905-8EAA-5B39F66AB2DB}" type="slidenum">
              <a:rPr lang="en-GB" smtClean="0"/>
              <a:pPr/>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690869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9A3D27-EA7B-4D21-B8C2-09DC9A9D7352}" type="datetime1">
              <a:rPr lang="en-GB" smtClean="0"/>
              <a:t>27/10/2014</a:t>
            </a:fld>
            <a:endParaRPr lang="en-GB"/>
          </a:p>
        </p:txBody>
      </p:sp>
      <p:sp>
        <p:nvSpPr>
          <p:cNvPr id="6" name="Footer Placeholder 5"/>
          <p:cNvSpPr>
            <a:spLocks noGrp="1"/>
          </p:cNvSpPr>
          <p:nvPr>
            <p:ph type="ftr" sz="quarter" idx="11"/>
          </p:nvPr>
        </p:nvSpPr>
        <p:spPr/>
        <p:txBody>
          <a:bodyPr/>
          <a:lstStyle/>
          <a:p>
            <a:r>
              <a:rPr lang="en-GB" smtClean="0"/>
              <a:t>Newessays.co.uk Sample</a:t>
            </a:r>
            <a:endParaRPr lang="en-GB"/>
          </a:p>
        </p:txBody>
      </p:sp>
      <p:sp>
        <p:nvSpPr>
          <p:cNvPr id="7" name="Slide Number Placeholder 6"/>
          <p:cNvSpPr>
            <a:spLocks noGrp="1"/>
          </p:cNvSpPr>
          <p:nvPr>
            <p:ph type="sldNum" sz="quarter" idx="12"/>
          </p:nvPr>
        </p:nvSpPr>
        <p:spPr/>
        <p:txBody>
          <a:bodyPr/>
          <a:lstStyle/>
          <a:p>
            <a:fld id="{2D4FED25-4B6D-4905-8EAA-5B39F66AB2DB}" type="slidenum">
              <a:rPr lang="en-GB" smtClean="0"/>
              <a:pPr/>
              <a:t>‹#›</a:t>
            </a:fld>
            <a:endParaRPr lang="en-GB"/>
          </a:p>
        </p:txBody>
      </p:sp>
    </p:spTree>
    <p:extLst>
      <p:ext uri="{BB962C8B-B14F-4D97-AF65-F5344CB8AC3E}">
        <p14:creationId xmlns:p14="http://schemas.microsoft.com/office/powerpoint/2010/main" xmlns="" val="393635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CF24ACB-84C7-4D59-9445-A05B770F542A}" type="datetime1">
              <a:rPr lang="en-GB" smtClean="0"/>
              <a:t>27/10/2014</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GB" smtClean="0"/>
              <a:t>Newessays.co.uk Sample</a:t>
            </a:r>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4FED25-4B6D-4905-8EAA-5B39F66AB2DB}" type="slidenum">
              <a:rPr lang="en-GB" smtClean="0"/>
              <a:pPr/>
              <a:t>‹#›</a:t>
            </a:fld>
            <a:endParaRPr lang="en-GB"/>
          </a:p>
        </p:txBody>
      </p:sp>
    </p:spTree>
    <p:extLst>
      <p:ext uri="{BB962C8B-B14F-4D97-AF65-F5344CB8AC3E}">
        <p14:creationId xmlns:p14="http://schemas.microsoft.com/office/powerpoint/2010/main" xmlns="" val="1741848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7381" y="1968286"/>
            <a:ext cx="6815669" cy="3262678"/>
          </a:xfrm>
        </p:spPr>
        <p:txBody>
          <a:bodyPr/>
          <a:lstStyle/>
          <a:p>
            <a:r>
              <a:rPr lang="en-IN" b="1" dirty="0"/>
              <a:t>What are the Benefits of Adopting Lean Construction?</a:t>
            </a:r>
            <a:r>
              <a:rPr lang="en-GB" dirty="0"/>
              <a:t/>
            </a:r>
            <a:br>
              <a:rPr lang="en-GB" dirty="0"/>
            </a:br>
            <a:endParaRPr lang="en-GB" dirty="0"/>
          </a:p>
        </p:txBody>
      </p:sp>
      <p:sp>
        <p:nvSpPr>
          <p:cNvPr id="3" name="Footer Placeholder 2"/>
          <p:cNvSpPr>
            <a:spLocks noGrp="1"/>
          </p:cNvSpPr>
          <p:nvPr>
            <p:ph type="ftr" sz="quarter" idx="11"/>
          </p:nvPr>
        </p:nvSpPr>
        <p:spPr/>
        <p:txBody>
          <a:bodyPr/>
          <a:lstStyle/>
          <a:p>
            <a:r>
              <a:rPr lang="en-GB" smtClean="0"/>
              <a:t>Newessays.co.uk Sample</a:t>
            </a:r>
            <a:endParaRPr lang="en-GB"/>
          </a:p>
        </p:txBody>
      </p:sp>
    </p:spTree>
    <p:extLst>
      <p:ext uri="{BB962C8B-B14F-4D97-AF65-F5344CB8AC3E}">
        <p14:creationId xmlns:p14="http://schemas.microsoft.com/office/powerpoint/2010/main" xmlns="" val="1565543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Weaknesses </a:t>
            </a:r>
            <a:r>
              <a:rPr lang="en-IN" dirty="0"/>
              <a:t>of Lean Construction</a:t>
            </a:r>
            <a:endParaRPr lang="en-GB" dirty="0"/>
          </a:p>
        </p:txBody>
      </p:sp>
      <p:sp>
        <p:nvSpPr>
          <p:cNvPr id="3" name="Content Placeholder 2"/>
          <p:cNvSpPr>
            <a:spLocks noGrp="1"/>
          </p:cNvSpPr>
          <p:nvPr>
            <p:ph idx="1"/>
          </p:nvPr>
        </p:nvSpPr>
        <p:spPr/>
        <p:txBody>
          <a:bodyPr>
            <a:noAutofit/>
          </a:bodyPr>
          <a:lstStyle/>
          <a:p>
            <a:pPr marL="285750" lvl="2"/>
            <a:r>
              <a:rPr lang="en-IN" sz="2400" dirty="0"/>
              <a:t>Fragmentation of the UK </a:t>
            </a:r>
            <a:r>
              <a:rPr lang="en-IN" sz="2400" dirty="0" smtClean="0"/>
              <a:t>construction industry</a:t>
            </a:r>
          </a:p>
          <a:p>
            <a:pPr marL="628650" lvl="3"/>
            <a:r>
              <a:rPr lang="en-IN" sz="2000" dirty="0" smtClean="0"/>
              <a:t>This has resulted </a:t>
            </a:r>
            <a:r>
              <a:rPr lang="en-IN" sz="2000" dirty="0"/>
              <a:t>in the need to differentiate between lean principle application across other industries and the construction industry in the </a:t>
            </a:r>
            <a:r>
              <a:rPr lang="en-IN" sz="2000" dirty="0" smtClean="0"/>
              <a:t>UK</a:t>
            </a:r>
          </a:p>
          <a:p>
            <a:pPr marL="285750" lvl="2"/>
            <a:r>
              <a:rPr lang="en-GB" sz="2400" dirty="0" smtClean="0"/>
              <a:t>Culture </a:t>
            </a:r>
            <a:r>
              <a:rPr lang="en-GB" sz="2400" dirty="0"/>
              <a:t>and </a:t>
            </a:r>
            <a:r>
              <a:rPr lang="en-GB" sz="2400" dirty="0" smtClean="0"/>
              <a:t>labour</a:t>
            </a:r>
          </a:p>
          <a:p>
            <a:pPr marL="628650" lvl="3"/>
            <a:r>
              <a:rPr lang="en-IN" sz="2000" dirty="0" smtClean="0"/>
              <a:t>The inherent </a:t>
            </a:r>
            <a:r>
              <a:rPr lang="en-IN" sz="2000" dirty="0"/>
              <a:t>fragmented nature of the construction industry has resulted in the growth of a static and hierarchical organisational structure</a:t>
            </a:r>
            <a:endParaRPr lang="en-GB" sz="2000" dirty="0"/>
          </a:p>
          <a:p>
            <a:endParaRPr lang="en-GB" dirty="0"/>
          </a:p>
        </p:txBody>
      </p:sp>
      <p:sp>
        <p:nvSpPr>
          <p:cNvPr id="4" name="Footer Placeholder 3"/>
          <p:cNvSpPr>
            <a:spLocks noGrp="1"/>
          </p:cNvSpPr>
          <p:nvPr>
            <p:ph type="ftr" sz="quarter" idx="11"/>
          </p:nvPr>
        </p:nvSpPr>
        <p:spPr/>
        <p:txBody>
          <a:bodyPr/>
          <a:lstStyle/>
          <a:p>
            <a:r>
              <a:rPr lang="en-GB" smtClean="0"/>
              <a:t>Newessays.co.uk Sample</a:t>
            </a:r>
            <a:endParaRPr lang="en-GB"/>
          </a:p>
        </p:txBody>
      </p:sp>
    </p:spTree>
    <p:extLst>
      <p:ext uri="{BB962C8B-B14F-4D97-AF65-F5344CB8AC3E}">
        <p14:creationId xmlns:p14="http://schemas.microsoft.com/office/powerpoint/2010/main" xmlns="" val="465257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2596" y="2357431"/>
            <a:ext cx="8458200" cy="1222375"/>
          </a:xfrm>
        </p:spPr>
        <p:txBody>
          <a:bodyPr/>
          <a:lstStyle/>
          <a:p>
            <a:pPr algn="ctr"/>
            <a:r>
              <a:rPr lang="en-US" dirty="0" smtClean="0"/>
              <a:t>Research Methodology </a:t>
            </a:r>
            <a:endParaRPr lang="en-IN" dirty="0"/>
          </a:p>
        </p:txBody>
      </p:sp>
      <p:sp>
        <p:nvSpPr>
          <p:cNvPr id="3" name="Footer Placeholder 2"/>
          <p:cNvSpPr>
            <a:spLocks noGrp="1"/>
          </p:cNvSpPr>
          <p:nvPr>
            <p:ph type="ftr" sz="quarter" idx="11"/>
          </p:nvPr>
        </p:nvSpPr>
        <p:spPr/>
        <p:txBody>
          <a:bodyPr/>
          <a:lstStyle/>
          <a:p>
            <a:r>
              <a:rPr lang="en-GB" smtClean="0"/>
              <a:t>Newessays.co.uk Sample</a:t>
            </a:r>
            <a:endParaRPr lang="en-GB"/>
          </a:p>
        </p:txBody>
      </p:sp>
    </p:spTree>
    <p:extLst>
      <p:ext uri="{BB962C8B-B14F-4D97-AF65-F5344CB8AC3E}">
        <p14:creationId xmlns:p14="http://schemas.microsoft.com/office/powerpoint/2010/main" xmlns="" val="964364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Research Design</a:t>
            </a:r>
            <a:endParaRPr lang="en-GB" dirty="0"/>
          </a:p>
        </p:txBody>
      </p:sp>
      <p:sp>
        <p:nvSpPr>
          <p:cNvPr id="3" name="Content Placeholder 2"/>
          <p:cNvSpPr>
            <a:spLocks noGrp="1"/>
          </p:cNvSpPr>
          <p:nvPr>
            <p:ph idx="1"/>
          </p:nvPr>
        </p:nvSpPr>
        <p:spPr/>
        <p:txBody>
          <a:bodyPr/>
          <a:lstStyle/>
          <a:p>
            <a:r>
              <a:rPr lang="en-IN" dirty="0"/>
              <a:t>Research Philosophy – </a:t>
            </a:r>
            <a:r>
              <a:rPr lang="en-IN" dirty="0" smtClean="0"/>
              <a:t>Positivism</a:t>
            </a:r>
          </a:p>
          <a:p>
            <a:pPr lvl="1"/>
            <a:r>
              <a:rPr lang="en-IN" dirty="0" smtClean="0"/>
              <a:t>This philosophy is used as the study </a:t>
            </a:r>
            <a:r>
              <a:rPr lang="en-IN" dirty="0"/>
              <a:t>primarily engages in collecting data from an objective point without interrupting the phenomenon involved</a:t>
            </a:r>
          </a:p>
          <a:p>
            <a:r>
              <a:rPr lang="en-IN" dirty="0"/>
              <a:t>Research </a:t>
            </a:r>
            <a:r>
              <a:rPr lang="en-IN" dirty="0" smtClean="0"/>
              <a:t>Approach - </a:t>
            </a:r>
            <a:r>
              <a:rPr lang="en-IN" dirty="0"/>
              <a:t>Deductive </a:t>
            </a:r>
            <a:endParaRPr lang="en-IN" dirty="0" smtClean="0"/>
          </a:p>
          <a:p>
            <a:pPr lvl="1"/>
            <a:r>
              <a:rPr lang="en-IN" dirty="0" smtClean="0"/>
              <a:t>This approach is used as it verifies </a:t>
            </a:r>
            <a:r>
              <a:rPr lang="en-IN" dirty="0"/>
              <a:t>if </a:t>
            </a:r>
            <a:r>
              <a:rPr lang="en-IN" dirty="0" smtClean="0"/>
              <a:t>a given theory </a:t>
            </a:r>
            <a:r>
              <a:rPr lang="en-IN" dirty="0"/>
              <a:t>is credible in a given </a:t>
            </a:r>
            <a:r>
              <a:rPr lang="en-IN" dirty="0" smtClean="0"/>
              <a:t>situation</a:t>
            </a:r>
          </a:p>
          <a:p>
            <a:r>
              <a:rPr lang="en-IN" dirty="0" smtClean="0"/>
              <a:t>Research Strategy – Survey</a:t>
            </a:r>
          </a:p>
          <a:p>
            <a:r>
              <a:rPr lang="en-IN" dirty="0" smtClean="0"/>
              <a:t>Research Method - Quantitative</a:t>
            </a:r>
            <a:endParaRPr lang="en-IN" dirty="0"/>
          </a:p>
          <a:p>
            <a:endParaRPr lang="en-GB" dirty="0"/>
          </a:p>
        </p:txBody>
      </p:sp>
      <p:sp>
        <p:nvSpPr>
          <p:cNvPr id="4" name="Footer Placeholder 3"/>
          <p:cNvSpPr>
            <a:spLocks noGrp="1"/>
          </p:cNvSpPr>
          <p:nvPr>
            <p:ph type="ftr" sz="quarter" idx="11"/>
          </p:nvPr>
        </p:nvSpPr>
        <p:spPr/>
        <p:txBody>
          <a:bodyPr/>
          <a:lstStyle/>
          <a:p>
            <a:r>
              <a:rPr lang="en-GB" smtClean="0"/>
              <a:t>Newessays.co.uk Sample</a:t>
            </a:r>
            <a:endParaRPr lang="en-GB"/>
          </a:p>
        </p:txBody>
      </p:sp>
    </p:spTree>
    <p:extLst>
      <p:ext uri="{BB962C8B-B14F-4D97-AF65-F5344CB8AC3E}">
        <p14:creationId xmlns:p14="http://schemas.microsoft.com/office/powerpoint/2010/main" xmlns="" val="373947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Data Collection</a:t>
            </a:r>
            <a:endParaRPr lang="en-GB" dirty="0"/>
          </a:p>
        </p:txBody>
      </p:sp>
      <p:sp>
        <p:nvSpPr>
          <p:cNvPr id="3" name="Content Placeholder 2"/>
          <p:cNvSpPr>
            <a:spLocks noGrp="1"/>
          </p:cNvSpPr>
          <p:nvPr>
            <p:ph idx="1"/>
          </p:nvPr>
        </p:nvSpPr>
        <p:spPr/>
        <p:txBody>
          <a:bodyPr/>
          <a:lstStyle/>
          <a:p>
            <a:r>
              <a:rPr lang="en-IN" dirty="0"/>
              <a:t>Methods of Data Collection -  Questionnaires</a:t>
            </a:r>
          </a:p>
          <a:p>
            <a:r>
              <a:rPr lang="en-IN" dirty="0"/>
              <a:t>Time horizon - Cross sectional</a:t>
            </a:r>
          </a:p>
          <a:p>
            <a:r>
              <a:rPr lang="en-IN" dirty="0"/>
              <a:t>Sampling method - Convenience </a:t>
            </a:r>
            <a:r>
              <a:rPr lang="en-IN" dirty="0" smtClean="0"/>
              <a:t>sampling</a:t>
            </a:r>
            <a:endParaRPr lang="en-IN" dirty="0"/>
          </a:p>
          <a:p>
            <a:r>
              <a:rPr lang="en-IN" dirty="0"/>
              <a:t>Pilot </a:t>
            </a:r>
            <a:r>
              <a:rPr lang="en-IN" dirty="0" smtClean="0"/>
              <a:t>Study</a:t>
            </a:r>
            <a:r>
              <a:rPr lang="en-GB" dirty="0" smtClean="0"/>
              <a:t> is conducted </a:t>
            </a:r>
            <a:r>
              <a:rPr lang="en-IN" dirty="0"/>
              <a:t>among a group of researchers and the research study is verified in terms of reliability and validity</a:t>
            </a:r>
          </a:p>
        </p:txBody>
      </p:sp>
      <p:sp>
        <p:nvSpPr>
          <p:cNvPr id="4" name="Footer Placeholder 3"/>
          <p:cNvSpPr>
            <a:spLocks noGrp="1"/>
          </p:cNvSpPr>
          <p:nvPr>
            <p:ph type="ftr" sz="quarter" idx="11"/>
          </p:nvPr>
        </p:nvSpPr>
        <p:spPr/>
        <p:txBody>
          <a:bodyPr/>
          <a:lstStyle/>
          <a:p>
            <a:r>
              <a:rPr lang="en-GB" smtClean="0"/>
              <a:t>Newessays.co.uk Sample</a:t>
            </a:r>
            <a:endParaRPr lang="en-GB"/>
          </a:p>
        </p:txBody>
      </p:sp>
    </p:spTree>
    <p:extLst>
      <p:ext uri="{BB962C8B-B14F-4D97-AF65-F5344CB8AC3E}">
        <p14:creationId xmlns:p14="http://schemas.microsoft.com/office/powerpoint/2010/main" xmlns="" val="3626902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Data Analysis</a:t>
            </a:r>
            <a:endParaRPr lang="en-GB" dirty="0"/>
          </a:p>
        </p:txBody>
      </p:sp>
      <p:sp>
        <p:nvSpPr>
          <p:cNvPr id="3" name="Content Placeholder 2"/>
          <p:cNvSpPr>
            <a:spLocks noGrp="1"/>
          </p:cNvSpPr>
          <p:nvPr>
            <p:ph idx="1"/>
          </p:nvPr>
        </p:nvSpPr>
        <p:spPr/>
        <p:txBody>
          <a:bodyPr/>
          <a:lstStyle/>
          <a:p>
            <a:r>
              <a:rPr lang="en-IN" dirty="0"/>
              <a:t>Saunders et al. (2011) assert that the use of a questionnaire requires a quantitative data analysis using statistical </a:t>
            </a:r>
            <a:r>
              <a:rPr lang="en-IN" dirty="0" smtClean="0"/>
              <a:t>tools</a:t>
            </a:r>
          </a:p>
          <a:p>
            <a:r>
              <a:rPr lang="en-IN" dirty="0" smtClean="0"/>
              <a:t>In </a:t>
            </a:r>
            <a:r>
              <a:rPr lang="en-IN" dirty="0"/>
              <a:t>the current research, quantitative data analysis is promoted using the SPSS Version 21.0 software</a:t>
            </a:r>
            <a:endParaRPr lang="en-GB" dirty="0"/>
          </a:p>
        </p:txBody>
      </p:sp>
      <p:sp>
        <p:nvSpPr>
          <p:cNvPr id="4" name="Footer Placeholder 3"/>
          <p:cNvSpPr>
            <a:spLocks noGrp="1"/>
          </p:cNvSpPr>
          <p:nvPr>
            <p:ph type="ftr" sz="quarter" idx="11"/>
          </p:nvPr>
        </p:nvSpPr>
        <p:spPr/>
        <p:txBody>
          <a:bodyPr/>
          <a:lstStyle/>
          <a:p>
            <a:r>
              <a:rPr lang="en-GB" smtClean="0"/>
              <a:t>Newessays.co.uk Sample</a:t>
            </a:r>
            <a:endParaRPr lang="en-GB"/>
          </a:p>
        </p:txBody>
      </p:sp>
    </p:spTree>
    <p:extLst>
      <p:ext uri="{BB962C8B-B14F-4D97-AF65-F5344CB8AC3E}">
        <p14:creationId xmlns:p14="http://schemas.microsoft.com/office/powerpoint/2010/main" xmlns="" val="2232386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2596" y="2357431"/>
            <a:ext cx="8458200" cy="1222375"/>
          </a:xfrm>
        </p:spPr>
        <p:txBody>
          <a:bodyPr/>
          <a:lstStyle/>
          <a:p>
            <a:pPr algn="ctr"/>
            <a:r>
              <a:rPr lang="en-US" dirty="0" smtClean="0"/>
              <a:t>Results</a:t>
            </a:r>
            <a:r>
              <a:rPr lang="en-US" b="1" dirty="0" smtClean="0"/>
              <a:t> </a:t>
            </a:r>
            <a:endParaRPr lang="en-IN" b="1" dirty="0"/>
          </a:p>
        </p:txBody>
      </p:sp>
      <p:sp>
        <p:nvSpPr>
          <p:cNvPr id="3" name="Footer Placeholder 2"/>
          <p:cNvSpPr>
            <a:spLocks noGrp="1"/>
          </p:cNvSpPr>
          <p:nvPr>
            <p:ph type="ftr" sz="quarter" idx="11"/>
          </p:nvPr>
        </p:nvSpPr>
        <p:spPr/>
        <p:txBody>
          <a:bodyPr/>
          <a:lstStyle/>
          <a:p>
            <a:r>
              <a:rPr lang="en-GB" smtClean="0"/>
              <a:t>Newessays.co.uk Sample</a:t>
            </a:r>
            <a:endParaRPr lang="en-GB"/>
          </a:p>
        </p:txBody>
      </p:sp>
    </p:spTree>
    <p:extLst>
      <p:ext uri="{BB962C8B-B14F-4D97-AF65-F5344CB8AC3E}">
        <p14:creationId xmlns:p14="http://schemas.microsoft.com/office/powerpoint/2010/main" xmlns="" val="4060019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Analysis of Participants Demographics</a:t>
            </a:r>
            <a:endParaRPr lang="en-GB" dirty="0"/>
          </a:p>
        </p:txBody>
      </p:sp>
      <p:sp>
        <p:nvSpPr>
          <p:cNvPr id="3" name="Content Placeholder 2"/>
          <p:cNvSpPr>
            <a:spLocks noGrp="1"/>
          </p:cNvSpPr>
          <p:nvPr>
            <p:ph idx="1"/>
          </p:nvPr>
        </p:nvSpPr>
        <p:spPr/>
        <p:txBody>
          <a:bodyPr/>
          <a:lstStyle/>
          <a:p>
            <a:r>
              <a:rPr lang="en-IN" dirty="0" smtClean="0"/>
              <a:t>Analysis of the results from the survey showed that:</a:t>
            </a:r>
          </a:p>
          <a:p>
            <a:pPr lvl="1"/>
            <a:r>
              <a:rPr lang="en-IN" dirty="0" smtClean="0"/>
              <a:t>Most of </a:t>
            </a:r>
            <a:r>
              <a:rPr lang="en-IN" dirty="0"/>
              <a:t>the respondents were between the age of 20-29 (28.3%) or 30-39 years (35</a:t>
            </a:r>
            <a:r>
              <a:rPr lang="en-IN" dirty="0" smtClean="0"/>
              <a:t>%)</a:t>
            </a:r>
          </a:p>
          <a:p>
            <a:pPr lvl="1"/>
            <a:r>
              <a:rPr lang="en-IN" dirty="0" smtClean="0"/>
              <a:t>Most of </a:t>
            </a:r>
            <a:r>
              <a:rPr lang="en-IN" dirty="0"/>
              <a:t>the respondents were men (82.5%) rather than women (17.5</a:t>
            </a:r>
            <a:r>
              <a:rPr lang="en-IN" dirty="0" smtClean="0"/>
              <a:t>%)</a:t>
            </a:r>
          </a:p>
          <a:p>
            <a:pPr lvl="1"/>
            <a:r>
              <a:rPr lang="en-IN" dirty="0" smtClean="0"/>
              <a:t>Most of the respondents have </a:t>
            </a:r>
            <a:r>
              <a:rPr lang="en-IN" dirty="0"/>
              <a:t>been in the industry for more than 5-10 years (37.5%) or 4-5 years (33.3</a:t>
            </a:r>
            <a:r>
              <a:rPr lang="en-IN" dirty="0" smtClean="0"/>
              <a:t>%)</a:t>
            </a:r>
          </a:p>
          <a:p>
            <a:endParaRPr lang="en-GB" dirty="0"/>
          </a:p>
        </p:txBody>
      </p:sp>
      <p:sp>
        <p:nvSpPr>
          <p:cNvPr id="4" name="Footer Placeholder 3"/>
          <p:cNvSpPr>
            <a:spLocks noGrp="1"/>
          </p:cNvSpPr>
          <p:nvPr>
            <p:ph type="ftr" sz="quarter" idx="11"/>
          </p:nvPr>
        </p:nvSpPr>
        <p:spPr/>
        <p:txBody>
          <a:bodyPr/>
          <a:lstStyle/>
          <a:p>
            <a:r>
              <a:rPr lang="en-GB" smtClean="0"/>
              <a:t>Newessays.co.uk Sample</a:t>
            </a:r>
            <a:endParaRPr lang="en-GB"/>
          </a:p>
        </p:txBody>
      </p:sp>
    </p:spTree>
    <p:extLst>
      <p:ext uri="{BB962C8B-B14F-4D97-AF65-F5344CB8AC3E}">
        <p14:creationId xmlns:p14="http://schemas.microsoft.com/office/powerpoint/2010/main" xmlns="" val="3394220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Analysis of </a:t>
            </a:r>
            <a:r>
              <a:rPr lang="en-IN" dirty="0" smtClean="0"/>
              <a:t>Knowledge </a:t>
            </a:r>
            <a:r>
              <a:rPr lang="en-IN" dirty="0"/>
              <a:t>and Practice of Lean Construction</a:t>
            </a:r>
            <a:endParaRPr lang="en-GB" dirty="0"/>
          </a:p>
        </p:txBody>
      </p:sp>
      <p:sp>
        <p:nvSpPr>
          <p:cNvPr id="3" name="Content Placeholder 2"/>
          <p:cNvSpPr>
            <a:spLocks noGrp="1"/>
          </p:cNvSpPr>
          <p:nvPr>
            <p:ph idx="1"/>
          </p:nvPr>
        </p:nvSpPr>
        <p:spPr/>
        <p:txBody>
          <a:bodyPr>
            <a:normAutofit fontScale="85000" lnSpcReduction="20000"/>
          </a:bodyPr>
          <a:lstStyle/>
          <a:p>
            <a:r>
              <a:rPr lang="en-IN" dirty="0"/>
              <a:t>It is argued that there is no significant association between their knowledge and practice. </a:t>
            </a:r>
            <a:endParaRPr lang="en-IN" dirty="0" smtClean="0"/>
          </a:p>
          <a:p>
            <a:r>
              <a:rPr lang="en-IN" dirty="0" smtClean="0"/>
              <a:t>This </a:t>
            </a:r>
            <a:r>
              <a:rPr lang="en-IN" dirty="0"/>
              <a:t>is because 80% of respondents who identified that they have limited knowledge of lean construction also identified that they did not practice lean construction principles. </a:t>
            </a:r>
            <a:endParaRPr lang="en-IN" dirty="0" smtClean="0"/>
          </a:p>
          <a:p>
            <a:r>
              <a:rPr lang="en-IN" dirty="0" smtClean="0"/>
              <a:t>At </a:t>
            </a:r>
            <a:r>
              <a:rPr lang="en-IN" dirty="0"/>
              <a:t>the same time, 30.8% of respondents who had vague knowledge of lean construction principles were found to have good practice of lean construction. </a:t>
            </a:r>
            <a:endParaRPr lang="en-IN" dirty="0" smtClean="0"/>
          </a:p>
          <a:p>
            <a:r>
              <a:rPr lang="en-IN" dirty="0" smtClean="0"/>
              <a:t>Most </a:t>
            </a:r>
            <a:r>
              <a:rPr lang="en-IN" dirty="0"/>
              <a:t>respondents indicate moderate (25 respondents) to good (22 respondents) practice of lean construction. </a:t>
            </a:r>
            <a:endParaRPr lang="en-IN" dirty="0" smtClean="0"/>
          </a:p>
          <a:p>
            <a:r>
              <a:rPr lang="en-IN" dirty="0" smtClean="0"/>
              <a:t>Few </a:t>
            </a:r>
            <a:r>
              <a:rPr lang="en-IN" dirty="0"/>
              <a:t>of the construction managers presented interesting insights on this. </a:t>
            </a:r>
            <a:endParaRPr lang="en-IN" dirty="0" smtClean="0"/>
          </a:p>
          <a:p>
            <a:pPr lvl="1"/>
            <a:r>
              <a:rPr lang="en-IN" dirty="0" smtClean="0"/>
              <a:t>They </a:t>
            </a:r>
            <a:r>
              <a:rPr lang="en-IN" dirty="0"/>
              <a:t>responded that the practice of lean construction was a principle of the construction organisation and that construction managers had limited say in the same</a:t>
            </a:r>
            <a:endParaRPr lang="en-GB" dirty="0"/>
          </a:p>
        </p:txBody>
      </p:sp>
      <p:sp>
        <p:nvSpPr>
          <p:cNvPr id="4" name="Footer Placeholder 3"/>
          <p:cNvSpPr>
            <a:spLocks noGrp="1"/>
          </p:cNvSpPr>
          <p:nvPr>
            <p:ph type="ftr" sz="quarter" idx="11"/>
          </p:nvPr>
        </p:nvSpPr>
        <p:spPr/>
        <p:txBody>
          <a:bodyPr/>
          <a:lstStyle/>
          <a:p>
            <a:r>
              <a:rPr lang="en-GB" smtClean="0"/>
              <a:t>Newessays.co.uk Sample</a:t>
            </a:r>
            <a:endParaRPr lang="en-GB"/>
          </a:p>
        </p:txBody>
      </p:sp>
    </p:spTree>
    <p:extLst>
      <p:ext uri="{BB962C8B-B14F-4D97-AF65-F5344CB8AC3E}">
        <p14:creationId xmlns:p14="http://schemas.microsoft.com/office/powerpoint/2010/main" xmlns="" val="915790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55031" y="1459831"/>
          <a:ext cx="9914021" cy="4862141"/>
        </p:xfrm>
        <a:graphic>
          <a:graphicData uri="http://schemas.openxmlformats.org/drawingml/2006/table">
            <a:tbl>
              <a:tblPr/>
              <a:tblGrid>
                <a:gridCol w="1576573"/>
                <a:gridCol w="1576573"/>
                <a:gridCol w="1576573"/>
                <a:gridCol w="797154"/>
                <a:gridCol w="1259206"/>
                <a:gridCol w="1259206"/>
                <a:gridCol w="934368"/>
                <a:gridCol w="934368"/>
              </a:tblGrid>
              <a:tr h="208428">
                <a:tc gridSpan="8">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Knowledge of lean construction * Practice of lean construction Cross tabulation</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8428">
                <a:tc rowSpan="2" gridSpan="3">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 </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gridSpan="4">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Practice of lean construction</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Total</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r>
              <a:tr h="233333">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Not at all</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Vague</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Moderate</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Good</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vMerge="1">
                  <a:txBody>
                    <a:bodyPr/>
                    <a:lstStyle/>
                    <a:p>
                      <a:endParaRPr lang="en-US"/>
                    </a:p>
                  </a:txBody>
                  <a:tcPr/>
                </a:tc>
              </a:tr>
              <a:tr h="208428">
                <a:tc rowSpan="10">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Knowledge of lean construction</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rowSpan="2">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Not at all</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Count</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4</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1</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0</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0</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5</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r>
              <a:tr h="466668">
                <a:tc vMerge="1">
                  <a:txBody>
                    <a:bodyPr/>
                    <a:lstStyle/>
                    <a:p>
                      <a:endParaRPr lang="en-US"/>
                    </a:p>
                  </a:txBody>
                  <a:tcPr/>
                </a:tc>
                <a:tc vMerge="1">
                  <a:txBody>
                    <a:bodyPr/>
                    <a:lstStyle/>
                    <a:p>
                      <a:endParaRPr lang="en-US"/>
                    </a:p>
                  </a:txBody>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 within Knowledge of lean construction</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80.0%</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20.0%</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0.0%</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0.0%</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100.0%</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r>
              <a:tr h="208428">
                <a:tc vMerge="1">
                  <a:txBody>
                    <a:bodyPr/>
                    <a:lstStyle/>
                    <a:p>
                      <a:endParaRPr lang="en-US"/>
                    </a:p>
                  </a:txBody>
                  <a:tcPr/>
                </a:tc>
                <a:tc rowSpan="2">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Vague</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Count</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1</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5</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4</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3</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13</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r>
              <a:tr h="466668">
                <a:tc vMerge="1">
                  <a:txBody>
                    <a:bodyPr/>
                    <a:lstStyle/>
                    <a:p>
                      <a:endParaRPr lang="en-US"/>
                    </a:p>
                  </a:txBody>
                  <a:tcPr/>
                </a:tc>
                <a:tc vMerge="1">
                  <a:txBody>
                    <a:bodyPr/>
                    <a:lstStyle/>
                    <a:p>
                      <a:endParaRPr lang="en-US"/>
                    </a:p>
                  </a:txBody>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 within Knowledge of lean construction</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7.7%</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38.5%</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30.8%</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23.1%</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100.0%</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r>
              <a:tr h="208428">
                <a:tc vMerge="1">
                  <a:txBody>
                    <a:bodyPr/>
                    <a:lstStyle/>
                    <a:p>
                      <a:endParaRPr lang="en-US"/>
                    </a:p>
                  </a:txBody>
                  <a:tcPr/>
                </a:tc>
                <a:tc rowSpan="2">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Moderate</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Count</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1</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9</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10</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5</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25</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r>
              <a:tr h="466668">
                <a:tc vMerge="1">
                  <a:txBody>
                    <a:bodyPr/>
                    <a:lstStyle/>
                    <a:p>
                      <a:endParaRPr lang="en-US"/>
                    </a:p>
                  </a:txBody>
                  <a:tcPr/>
                </a:tc>
                <a:tc vMerge="1">
                  <a:txBody>
                    <a:bodyPr/>
                    <a:lstStyle/>
                    <a:p>
                      <a:endParaRPr lang="en-US"/>
                    </a:p>
                  </a:txBody>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 within Knowledge of lean construction</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4.0%</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36.0%</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40.0%</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20.0%</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100.0%</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r>
              <a:tr h="208428">
                <a:tc vMerge="1">
                  <a:txBody>
                    <a:bodyPr/>
                    <a:lstStyle/>
                    <a:p>
                      <a:endParaRPr lang="en-US"/>
                    </a:p>
                  </a:txBody>
                  <a:tcPr/>
                </a:tc>
                <a:tc rowSpan="2">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Good</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Count</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0</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8</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5</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9</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22</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r>
              <a:tr h="466668">
                <a:tc vMerge="1">
                  <a:txBody>
                    <a:bodyPr/>
                    <a:lstStyle/>
                    <a:p>
                      <a:endParaRPr lang="en-US"/>
                    </a:p>
                  </a:txBody>
                  <a:tcPr/>
                </a:tc>
                <a:tc vMerge="1">
                  <a:txBody>
                    <a:bodyPr/>
                    <a:lstStyle/>
                    <a:p>
                      <a:endParaRPr lang="en-US"/>
                    </a:p>
                  </a:txBody>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 within Knowledge of lean construction</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0.0%</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36.4%</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22.7%</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40.9%</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100.0%</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r>
              <a:tr h="208428">
                <a:tc vMerge="1">
                  <a:txBody>
                    <a:bodyPr/>
                    <a:lstStyle/>
                    <a:p>
                      <a:endParaRPr lang="en-US"/>
                    </a:p>
                  </a:txBody>
                  <a:tcPr/>
                </a:tc>
                <a:tc rowSpan="2">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Very good</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Count</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2</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0</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0</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1</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3</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r>
              <a:tr h="466668">
                <a:tc vMerge="1">
                  <a:txBody>
                    <a:bodyPr/>
                    <a:lstStyle/>
                    <a:p>
                      <a:endParaRPr lang="en-US"/>
                    </a:p>
                  </a:txBody>
                  <a:tcPr/>
                </a:tc>
                <a:tc vMerge="1">
                  <a:txBody>
                    <a:bodyPr/>
                    <a:lstStyle/>
                    <a:p>
                      <a:endParaRPr lang="en-US"/>
                    </a:p>
                  </a:txBody>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 within Knowledge of lean construction</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66.7%</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0.0%</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0.0%</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33.3%</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100.0%</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r>
              <a:tr h="208428">
                <a:tc rowSpan="2" gridSpan="2">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Total</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rowSpan="2" hMerge="1">
                  <a:txBody>
                    <a:bodyPr/>
                    <a:lstStyle/>
                    <a:p>
                      <a:endParaRPr lang="en-US"/>
                    </a:p>
                  </a:txBody>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Count</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8</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23</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19</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18</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68</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r>
              <a:tr h="466668">
                <a:tc gridSpan="2" vMerge="1">
                  <a:txBody>
                    <a:bodyPr/>
                    <a:lstStyle/>
                    <a:p>
                      <a:endParaRPr lang="en-US"/>
                    </a:p>
                  </a:txBody>
                  <a:tcPr/>
                </a:tc>
                <a:tc hMerge="1" vMerge="1">
                  <a:txBody>
                    <a:bodyPr/>
                    <a:lstStyle/>
                    <a:p>
                      <a:endParaRPr lang="en-US"/>
                    </a:p>
                  </a:txBody>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 within Knowledge of lean construction</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11.8%</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33.8%</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27.9%</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26.5%</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100.0%</a:t>
                      </a:r>
                      <a:endParaRPr lang="en-US" sz="1000" dirty="0">
                        <a:latin typeface="Arial"/>
                        <a:ea typeface="Calibri"/>
                        <a:cs typeface="Times New Roman"/>
                      </a:endParaRPr>
                    </a:p>
                  </a:txBody>
                  <a:tcPr marL="47812" marR="47812"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1203158" y="1026694"/>
            <a:ext cx="8101263"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a:t>
            </a:r>
            <a:r>
              <a:rPr kumimoji="0" lang="en-US" sz="1200" b="1" i="0" u="none" strike="noStrike" cap="none" normalizeH="0" baseline="0" dirty="0" smtClean="0" bmk="">
                <a:ln>
                  <a:noFill/>
                </a:ln>
                <a:solidFill>
                  <a:schemeClr val="tx1"/>
                </a:solidFill>
                <a:effectLst/>
                <a:latin typeface="Arial" pitchFamily="34" charset="0"/>
                <a:ea typeface="Calibri" pitchFamily="34" charset="0"/>
                <a:cs typeface="Arial" pitchFamily="34" charset="0"/>
              </a:rPr>
              <a:t>able </a:t>
            </a:r>
            <a:r>
              <a:rPr kumimoji="0" lang="en-US" sz="1200" b="1" i="0" u="none" strike="noStrike" cap="none" normalizeH="0" baseline="0" dirty="0" smtClean="0" bmk="_Toc387847457">
                <a:ln>
                  <a:noFill/>
                </a:ln>
                <a:solidFill>
                  <a:schemeClr val="tx1"/>
                </a:solidFill>
                <a:effectLst/>
                <a:latin typeface="Arial" pitchFamily="34" charset="0"/>
                <a:ea typeface="Calibri" pitchFamily="34" charset="0"/>
                <a:cs typeface="Arial" pitchFamily="34" charset="0"/>
              </a:rPr>
              <a:t>1: Cross tabulation of Knowledge of Lean Construction and Practice of Lean Construction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GB" smtClean="0"/>
              <a:t>Newessays.co.uk Sample</a:t>
            </a:r>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Analysis of </a:t>
            </a:r>
            <a:r>
              <a:rPr lang="en-IN" dirty="0" smtClean="0"/>
              <a:t>Barriers </a:t>
            </a:r>
            <a:r>
              <a:rPr lang="en-IN" dirty="0"/>
              <a:t>to Lean Construction</a:t>
            </a:r>
            <a:endParaRPr lang="en-GB" dirty="0"/>
          </a:p>
        </p:txBody>
      </p:sp>
      <p:sp>
        <p:nvSpPr>
          <p:cNvPr id="6" name="Content Placeholder 5"/>
          <p:cNvSpPr>
            <a:spLocks noGrp="1"/>
          </p:cNvSpPr>
          <p:nvPr>
            <p:ph idx="1"/>
          </p:nvPr>
        </p:nvSpPr>
        <p:spPr/>
        <p:txBody>
          <a:bodyPr>
            <a:normAutofit fontScale="85000" lnSpcReduction="20000"/>
          </a:bodyPr>
          <a:lstStyle/>
          <a:p>
            <a:r>
              <a:rPr lang="en-IN" dirty="0" smtClean="0"/>
              <a:t>The analysis of the results show that </a:t>
            </a:r>
            <a:r>
              <a:rPr lang="en-IN" dirty="0"/>
              <a:t>lack of </a:t>
            </a:r>
            <a:r>
              <a:rPr lang="en-IN" dirty="0" smtClean="0"/>
              <a:t>flexibility, complexities </a:t>
            </a:r>
            <a:r>
              <a:rPr lang="en-IN" dirty="0"/>
              <a:t>in coordination and </a:t>
            </a:r>
            <a:r>
              <a:rPr lang="en-IN" dirty="0" smtClean="0"/>
              <a:t>management, </a:t>
            </a:r>
            <a:r>
              <a:rPr lang="en-IN" dirty="0"/>
              <a:t>difficulties associated with multiple stakeholder </a:t>
            </a:r>
            <a:r>
              <a:rPr lang="en-IN" dirty="0" smtClean="0"/>
              <a:t>involvement, </a:t>
            </a:r>
            <a:r>
              <a:rPr lang="en-IN" dirty="0"/>
              <a:t>difficulties in communication </a:t>
            </a:r>
            <a:r>
              <a:rPr lang="en-IN" dirty="0" smtClean="0"/>
              <a:t>and </a:t>
            </a:r>
            <a:r>
              <a:rPr lang="en-IN" dirty="0"/>
              <a:t>the use of subcontractors </a:t>
            </a:r>
            <a:r>
              <a:rPr lang="en-IN" dirty="0" smtClean="0"/>
              <a:t>are </a:t>
            </a:r>
            <a:r>
              <a:rPr lang="en-IN" dirty="0"/>
              <a:t>definite barriers to the promotion of lean </a:t>
            </a:r>
            <a:r>
              <a:rPr lang="en-IN" dirty="0" smtClean="0"/>
              <a:t>construction</a:t>
            </a:r>
          </a:p>
          <a:p>
            <a:r>
              <a:rPr lang="en-IN" dirty="0"/>
              <a:t>The respondents </a:t>
            </a:r>
            <a:r>
              <a:rPr lang="en-IN" dirty="0" smtClean="0"/>
              <a:t>also indicate </a:t>
            </a:r>
            <a:r>
              <a:rPr lang="en-IN" dirty="0"/>
              <a:t>that the lack of </a:t>
            </a:r>
            <a:r>
              <a:rPr lang="en-IN" dirty="0" smtClean="0"/>
              <a:t>exposure, </a:t>
            </a:r>
            <a:r>
              <a:rPr lang="en-IN" dirty="0"/>
              <a:t>difficulties in applying lean construction management principles of manufacturing in </a:t>
            </a:r>
            <a:r>
              <a:rPr lang="en-IN" dirty="0" smtClean="0"/>
              <a:t>construction, </a:t>
            </a:r>
            <a:r>
              <a:rPr lang="en-IN" dirty="0"/>
              <a:t>lack of HR development in terms of lean </a:t>
            </a:r>
            <a:r>
              <a:rPr lang="en-IN" dirty="0" smtClean="0"/>
              <a:t>construction </a:t>
            </a:r>
            <a:r>
              <a:rPr lang="en-IN" dirty="0"/>
              <a:t>and lack of training </a:t>
            </a:r>
            <a:r>
              <a:rPr lang="en-IN" dirty="0" smtClean="0"/>
              <a:t>are </a:t>
            </a:r>
            <a:r>
              <a:rPr lang="en-IN" dirty="0"/>
              <a:t>definite barriers to the promotion of lean </a:t>
            </a:r>
            <a:r>
              <a:rPr lang="en-IN" dirty="0" smtClean="0"/>
              <a:t>construction</a:t>
            </a:r>
          </a:p>
          <a:p>
            <a:r>
              <a:rPr lang="en-IN" dirty="0"/>
              <a:t>The respondents indicate that the lack of coordination between design and </a:t>
            </a:r>
            <a:r>
              <a:rPr lang="en-IN" dirty="0" smtClean="0"/>
              <a:t>construction, </a:t>
            </a:r>
            <a:r>
              <a:rPr lang="en-IN" dirty="0"/>
              <a:t>the presence of incomplete </a:t>
            </a:r>
            <a:r>
              <a:rPr lang="en-IN" dirty="0" smtClean="0"/>
              <a:t>design </a:t>
            </a:r>
            <a:r>
              <a:rPr lang="en-IN" dirty="0"/>
              <a:t>and the lack of control during design phase </a:t>
            </a:r>
            <a:r>
              <a:rPr lang="en-IN" dirty="0" smtClean="0"/>
              <a:t>are </a:t>
            </a:r>
            <a:r>
              <a:rPr lang="en-IN" dirty="0"/>
              <a:t>definite barriers to the promotion of lean construction</a:t>
            </a:r>
            <a:endParaRPr lang="en-GB" dirty="0"/>
          </a:p>
        </p:txBody>
      </p:sp>
      <p:sp>
        <p:nvSpPr>
          <p:cNvPr id="4" name="Footer Placeholder 3"/>
          <p:cNvSpPr>
            <a:spLocks noGrp="1"/>
          </p:cNvSpPr>
          <p:nvPr>
            <p:ph type="ftr" sz="quarter" idx="11"/>
          </p:nvPr>
        </p:nvSpPr>
        <p:spPr/>
        <p:txBody>
          <a:bodyPr/>
          <a:lstStyle/>
          <a:p>
            <a:r>
              <a:rPr lang="en-GB" smtClean="0"/>
              <a:t>Newessays.co.uk Sample</a:t>
            </a:r>
            <a:endParaRPr lang="en-GB"/>
          </a:p>
        </p:txBody>
      </p:sp>
    </p:spTree>
    <p:extLst>
      <p:ext uri="{BB962C8B-B14F-4D97-AF65-F5344CB8AC3E}">
        <p14:creationId xmlns:p14="http://schemas.microsoft.com/office/powerpoint/2010/main" xmlns="" val="890659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Outline of the Presentation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931906028"/>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GB" smtClean="0"/>
              <a:t>Newessays.co.uk Sample</a:t>
            </a:r>
            <a:endParaRPr lang="en-GB"/>
          </a:p>
        </p:txBody>
      </p:sp>
    </p:spTree>
    <p:extLst>
      <p:ext uri="{BB962C8B-B14F-4D97-AF65-F5344CB8AC3E}">
        <p14:creationId xmlns:p14="http://schemas.microsoft.com/office/powerpoint/2010/main" xmlns="" val="1721989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Benefits </a:t>
            </a:r>
            <a:r>
              <a:rPr lang="en-IN" dirty="0"/>
              <a:t>of Lean Construction</a:t>
            </a:r>
            <a:endParaRPr lang="en-GB" dirty="0"/>
          </a:p>
        </p:txBody>
      </p:sp>
      <p:sp>
        <p:nvSpPr>
          <p:cNvPr id="3" name="Content Placeholder 2"/>
          <p:cNvSpPr>
            <a:spLocks noGrp="1"/>
          </p:cNvSpPr>
          <p:nvPr>
            <p:ph idx="1"/>
          </p:nvPr>
        </p:nvSpPr>
        <p:spPr/>
        <p:txBody>
          <a:bodyPr>
            <a:normAutofit/>
          </a:bodyPr>
          <a:lstStyle/>
          <a:p>
            <a:r>
              <a:rPr lang="en-IN" dirty="0"/>
              <a:t>The respondents indicate that the setting of project scope at the design </a:t>
            </a:r>
            <a:r>
              <a:rPr lang="en-IN" dirty="0" smtClean="0"/>
              <a:t>stage, </a:t>
            </a:r>
            <a:r>
              <a:rPr lang="en-IN" dirty="0"/>
              <a:t>clear identification of </a:t>
            </a:r>
            <a:r>
              <a:rPr lang="en-IN" dirty="0" smtClean="0"/>
              <a:t>objectives, </a:t>
            </a:r>
            <a:r>
              <a:rPr lang="en-IN" dirty="0"/>
              <a:t>maximisation of performance </a:t>
            </a:r>
            <a:r>
              <a:rPr lang="en-IN" dirty="0" smtClean="0"/>
              <a:t>and </a:t>
            </a:r>
            <a:r>
              <a:rPr lang="en-IN" dirty="0"/>
              <a:t>the promotion of stakeholder involvement at the design stage </a:t>
            </a:r>
            <a:r>
              <a:rPr lang="en-IN" dirty="0" smtClean="0"/>
              <a:t>are </a:t>
            </a:r>
            <a:r>
              <a:rPr lang="en-IN" dirty="0"/>
              <a:t>definite benefits which reduce project rework due to lean </a:t>
            </a:r>
            <a:r>
              <a:rPr lang="en-IN" dirty="0" smtClean="0"/>
              <a:t>construction</a:t>
            </a:r>
          </a:p>
          <a:p>
            <a:r>
              <a:rPr lang="en-IN" dirty="0"/>
              <a:t>The respondents </a:t>
            </a:r>
            <a:r>
              <a:rPr lang="en-IN" dirty="0" smtClean="0"/>
              <a:t>also indicate </a:t>
            </a:r>
            <a:r>
              <a:rPr lang="en-IN" dirty="0"/>
              <a:t>that the promotion of waste </a:t>
            </a:r>
            <a:r>
              <a:rPr lang="en-IN" dirty="0" smtClean="0"/>
              <a:t>reduction, </a:t>
            </a:r>
            <a:r>
              <a:rPr lang="en-IN" dirty="0"/>
              <a:t>reduction in project uncertainty and project </a:t>
            </a:r>
            <a:r>
              <a:rPr lang="en-IN" dirty="0" smtClean="0"/>
              <a:t>risk </a:t>
            </a:r>
            <a:r>
              <a:rPr lang="en-IN" dirty="0"/>
              <a:t>and reduction in project </a:t>
            </a:r>
            <a:r>
              <a:rPr lang="en-IN" dirty="0" smtClean="0"/>
              <a:t>delay </a:t>
            </a:r>
            <a:r>
              <a:rPr lang="en-IN" dirty="0"/>
              <a:t>are definite benefits which reduce project cost due to lean construction</a:t>
            </a:r>
            <a:endParaRPr lang="en-GB" dirty="0"/>
          </a:p>
        </p:txBody>
      </p:sp>
      <p:sp>
        <p:nvSpPr>
          <p:cNvPr id="4" name="Footer Placeholder 3"/>
          <p:cNvSpPr>
            <a:spLocks noGrp="1"/>
          </p:cNvSpPr>
          <p:nvPr>
            <p:ph type="ftr" sz="quarter" idx="11"/>
          </p:nvPr>
        </p:nvSpPr>
        <p:spPr/>
        <p:txBody>
          <a:bodyPr/>
          <a:lstStyle/>
          <a:p>
            <a:r>
              <a:rPr lang="en-GB" smtClean="0"/>
              <a:t>Newessays.co.uk Sample</a:t>
            </a:r>
            <a:endParaRPr lang="en-GB"/>
          </a:p>
        </p:txBody>
      </p:sp>
    </p:spTree>
    <p:extLst>
      <p:ext uri="{BB962C8B-B14F-4D97-AF65-F5344CB8AC3E}">
        <p14:creationId xmlns:p14="http://schemas.microsoft.com/office/powerpoint/2010/main" xmlns="" val="492621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Impact </a:t>
            </a:r>
            <a:r>
              <a:rPr lang="en-IN" dirty="0"/>
              <a:t>on Project </a:t>
            </a:r>
            <a:r>
              <a:rPr lang="en-IN" dirty="0" err="1"/>
              <a:t>Buildability</a:t>
            </a:r>
            <a:endParaRPr lang="en-GB" dirty="0"/>
          </a:p>
        </p:txBody>
      </p:sp>
      <p:sp>
        <p:nvSpPr>
          <p:cNvPr id="3" name="Content Placeholder 2"/>
          <p:cNvSpPr>
            <a:spLocks noGrp="1"/>
          </p:cNvSpPr>
          <p:nvPr>
            <p:ph idx="1"/>
          </p:nvPr>
        </p:nvSpPr>
        <p:spPr/>
        <p:txBody>
          <a:bodyPr/>
          <a:lstStyle/>
          <a:p>
            <a:r>
              <a:rPr lang="en-IN" dirty="0" smtClean="0"/>
              <a:t>The results shows that </a:t>
            </a:r>
            <a:r>
              <a:rPr lang="en-IN" dirty="0"/>
              <a:t>only two attributes are found to have a significant impact on construction project </a:t>
            </a:r>
            <a:r>
              <a:rPr lang="en-IN" dirty="0" err="1" smtClean="0"/>
              <a:t>buildability</a:t>
            </a:r>
            <a:r>
              <a:rPr lang="en-IN" dirty="0" smtClean="0"/>
              <a:t> </a:t>
            </a:r>
          </a:p>
          <a:p>
            <a:r>
              <a:rPr lang="en-IN" dirty="0" smtClean="0"/>
              <a:t>It </a:t>
            </a:r>
            <a:r>
              <a:rPr lang="en-IN" dirty="0"/>
              <a:t>is observed that human resource factors </a:t>
            </a:r>
            <a:r>
              <a:rPr lang="en-IN" dirty="0" smtClean="0"/>
              <a:t>and </a:t>
            </a:r>
            <a:r>
              <a:rPr lang="en-IN" dirty="0"/>
              <a:t>funding </a:t>
            </a:r>
            <a:r>
              <a:rPr lang="en-IN" dirty="0" smtClean="0"/>
              <a:t> </a:t>
            </a:r>
            <a:r>
              <a:rPr lang="en-IN" dirty="0"/>
              <a:t>are found to negatively impact construction </a:t>
            </a:r>
            <a:r>
              <a:rPr lang="en-IN" dirty="0" err="1" smtClean="0"/>
              <a:t>buildability</a:t>
            </a:r>
            <a:endParaRPr lang="en-IN" dirty="0"/>
          </a:p>
          <a:p>
            <a:r>
              <a:rPr lang="en-IN" dirty="0" smtClean="0"/>
              <a:t>Project cost has </a:t>
            </a:r>
            <a:r>
              <a:rPr lang="en-IN" dirty="0"/>
              <a:t>a significant positive impact on construction </a:t>
            </a:r>
            <a:r>
              <a:rPr lang="en-IN" dirty="0" err="1" smtClean="0"/>
              <a:t>buildability</a:t>
            </a:r>
            <a:endParaRPr lang="en-IN" dirty="0" smtClean="0"/>
          </a:p>
          <a:p>
            <a:endParaRPr lang="en-GB" dirty="0"/>
          </a:p>
        </p:txBody>
      </p:sp>
      <p:sp>
        <p:nvSpPr>
          <p:cNvPr id="4" name="Footer Placeholder 3"/>
          <p:cNvSpPr>
            <a:spLocks noGrp="1"/>
          </p:cNvSpPr>
          <p:nvPr>
            <p:ph type="ftr" sz="quarter" idx="11"/>
          </p:nvPr>
        </p:nvSpPr>
        <p:spPr/>
        <p:txBody>
          <a:bodyPr/>
          <a:lstStyle/>
          <a:p>
            <a:r>
              <a:rPr lang="en-GB" smtClean="0"/>
              <a:t>Newessays.co.uk Sample</a:t>
            </a:r>
            <a:endParaRPr lang="en-GB"/>
          </a:p>
        </p:txBody>
      </p:sp>
    </p:spTree>
    <p:extLst>
      <p:ext uri="{BB962C8B-B14F-4D97-AF65-F5344CB8AC3E}">
        <p14:creationId xmlns:p14="http://schemas.microsoft.com/office/powerpoint/2010/main" xmlns="" val="6259842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997024422"/>
              </p:ext>
            </p:extLst>
          </p:nvPr>
        </p:nvGraphicFramePr>
        <p:xfrm>
          <a:off x="908635" y="1025290"/>
          <a:ext cx="8310010" cy="2147118"/>
        </p:xfrm>
        <a:graphic>
          <a:graphicData uri="http://schemas.openxmlformats.org/drawingml/2006/table">
            <a:tbl>
              <a:tblPr/>
              <a:tblGrid>
                <a:gridCol w="1819885"/>
                <a:gridCol w="1819885"/>
                <a:gridCol w="988808"/>
                <a:gridCol w="1090739"/>
                <a:gridCol w="1090739"/>
                <a:gridCol w="749977"/>
                <a:gridCol w="749977"/>
              </a:tblGrid>
              <a:tr h="209475">
                <a:tc gridSpan="7">
                  <a:txBody>
                    <a:bodyPr/>
                    <a:lstStyle/>
                    <a:p>
                      <a:pPr marL="38100" marR="38100" algn="ct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b="1" dirty="0" err="1">
                          <a:latin typeface="Arial"/>
                          <a:ea typeface="Calibri"/>
                          <a:cs typeface="Times New Roman"/>
                        </a:rPr>
                        <a:t>Coefficients</a:t>
                      </a:r>
                      <a:r>
                        <a:rPr lang="en-IN" sz="900" b="1" baseline="30000" dirty="0" err="1">
                          <a:latin typeface="Arial"/>
                          <a:ea typeface="Calibri"/>
                          <a:cs typeface="Times New Roman"/>
                        </a:rPr>
                        <a:t>a</a:t>
                      </a:r>
                      <a:endParaRPr lang="en-US" sz="1200" dirty="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8950">
                <a:tc rowSpan="2" gridSpan="2">
                  <a:txBody>
                    <a:bodyPr/>
                    <a:lstStyle/>
                    <a:p>
                      <a:pPr marL="38100" marR="38100" algn="just">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dirty="0">
                          <a:latin typeface="Arial"/>
                          <a:ea typeface="Calibri"/>
                          <a:cs typeface="Times New Roman"/>
                        </a:rPr>
                        <a:t>Model</a:t>
                      </a:r>
                      <a:endParaRPr lang="en-US" sz="1200" dirty="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rowSpan="2" hMerge="1">
                  <a:txBody>
                    <a:bodyPr/>
                    <a:lstStyle/>
                    <a:p>
                      <a:endParaRPr lang="en-US"/>
                    </a:p>
                  </a:txBody>
                  <a:tcPr/>
                </a:tc>
                <a:tc gridSpan="2">
                  <a:txBody>
                    <a:bodyPr/>
                    <a:lstStyle/>
                    <a:p>
                      <a:pPr marL="38100" marR="38100" algn="ct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Unstandardized Coefficients</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hMerge="1">
                  <a:txBody>
                    <a:bodyPr/>
                    <a:lstStyle/>
                    <a:p>
                      <a:endParaRPr lang="en-US"/>
                    </a:p>
                  </a:txBody>
                  <a:tcPr/>
                </a:tc>
                <a:tc>
                  <a:txBody>
                    <a:bodyPr/>
                    <a:lstStyle/>
                    <a:p>
                      <a:pPr marL="38100" marR="38100" algn="ct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Standardised Coefficients</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rowSpan="2">
                  <a:txBody>
                    <a:bodyPr/>
                    <a:lstStyle/>
                    <a:p>
                      <a:pPr marL="38100" marR="38100" algn="ct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t</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rowSpan="2">
                  <a:txBody>
                    <a:bodyPr/>
                    <a:lstStyle/>
                    <a:p>
                      <a:pPr marL="38100" marR="38100" algn="ct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Sig.</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r>
              <a:tr h="209475">
                <a:tc gridSpan="2" vMerge="1">
                  <a:txBody>
                    <a:bodyPr/>
                    <a:lstStyle/>
                    <a:p>
                      <a:endParaRPr lang="en-US"/>
                    </a:p>
                  </a:txBody>
                  <a:tcPr/>
                </a:tc>
                <a:tc hMerge="1" vMerge="1">
                  <a:txBody>
                    <a:bodyPr/>
                    <a:lstStyle/>
                    <a:p>
                      <a:endParaRPr lang="en-US"/>
                    </a:p>
                  </a:txBody>
                  <a:tcPr/>
                </a:tc>
                <a:tc>
                  <a:txBody>
                    <a:bodyPr/>
                    <a:lstStyle/>
                    <a:p>
                      <a:pPr marL="38100" marR="38100" algn="ct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B</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38100" marR="38100" algn="ct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Std. Error</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38100" marR="38100" algn="ct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Beta</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259225">
                <a:tc rowSpan="4">
                  <a:txBody>
                    <a:bodyPr/>
                    <a:lstStyle/>
                    <a:p>
                      <a:pPr marL="38100" marR="38100" algn="just">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1</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38100" marR="38100" algn="just">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(Constant)</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3.094</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.753</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endParaRPr lang="en-IN" sz="1100">
                        <a:latin typeface="Times New Roman"/>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4.107</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.000</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r>
              <a:tr h="209475">
                <a:tc vMerge="1">
                  <a:txBody>
                    <a:bodyPr/>
                    <a:lstStyle/>
                    <a:p>
                      <a:endParaRPr lang="en-US"/>
                    </a:p>
                  </a:txBody>
                  <a:tcPr/>
                </a:tc>
                <a:tc>
                  <a:txBody>
                    <a:bodyPr/>
                    <a:lstStyle/>
                    <a:p>
                      <a:pPr marL="38100" marR="38100" algn="just">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Human resource factors</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-.064</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.179</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-.269</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-2.477</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.044</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r>
              <a:tr h="209475">
                <a:tc vMerge="1">
                  <a:txBody>
                    <a:bodyPr/>
                    <a:lstStyle/>
                    <a:p>
                      <a:endParaRPr lang="en-US"/>
                    </a:p>
                  </a:txBody>
                  <a:tcPr/>
                </a:tc>
                <a:tc>
                  <a:txBody>
                    <a:bodyPr/>
                    <a:lstStyle/>
                    <a:p>
                      <a:pPr marL="38100" marR="38100" algn="just">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Project integration </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-.257</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.181</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.265</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-1.420</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.160</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r>
              <a:tr h="209475">
                <a:tc vMerge="1">
                  <a:txBody>
                    <a:bodyPr/>
                    <a:lstStyle/>
                    <a:p>
                      <a:endParaRPr lang="en-US"/>
                    </a:p>
                  </a:txBody>
                  <a:tcPr/>
                </a:tc>
                <a:tc>
                  <a:txBody>
                    <a:bodyPr/>
                    <a:lstStyle/>
                    <a:p>
                      <a:pPr marL="38100" marR="38100" algn="just">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Fragmentation in the industry</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-.016</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.103</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.020</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-.158</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.875</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r>
              <a:tr h="212093">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endParaRPr lang="en-IN" sz="9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38100" marR="38100" algn="just">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Funding Issues</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-.18</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.103</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.020</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-3.158</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a:latin typeface="Arial"/>
                          <a:ea typeface="Calibri"/>
                          <a:cs typeface="Times New Roman"/>
                        </a:rPr>
                        <a:t>.007</a:t>
                      </a:r>
                      <a:endParaRPr lang="en-US" sz="120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r>
              <a:tr h="209475">
                <a:tc gridSpan="7">
                  <a:txBody>
                    <a:bodyPr/>
                    <a:lstStyle/>
                    <a:p>
                      <a:pPr marL="38100" marR="38100" algn="just">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900" dirty="0">
                          <a:latin typeface="Arial"/>
                          <a:ea typeface="Calibri"/>
                          <a:cs typeface="Times New Roman"/>
                        </a:rPr>
                        <a:t>a. Dependent Variable: Construction Project </a:t>
                      </a:r>
                      <a:r>
                        <a:rPr lang="en-IN" sz="900" dirty="0" err="1">
                          <a:latin typeface="Arial"/>
                          <a:ea typeface="Calibri"/>
                          <a:cs typeface="Times New Roman"/>
                        </a:rPr>
                        <a:t>Buildability</a:t>
                      </a:r>
                      <a:endParaRPr lang="en-US" sz="1200" dirty="0">
                        <a:latin typeface="Arial"/>
                        <a:ea typeface="Calibri"/>
                        <a:cs typeface="Times New Roman"/>
                      </a:endParaRPr>
                    </a:p>
                  </a:txBody>
                  <a:tcPr marL="68580" marR="68580" marT="0" marB="0">
                    <a:lnL w="12700" cap="flat" cmpd="sng" algn="ctr">
                      <a:solidFill>
                        <a:srgbClr val="DBDBDB"/>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DBDBDB"/>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3489" name="Rectangle 1"/>
          <p:cNvSpPr>
            <a:spLocks noChangeArrowheads="1"/>
          </p:cNvSpPr>
          <p:nvPr/>
        </p:nvSpPr>
        <p:spPr bwMode="auto">
          <a:xfrm>
            <a:off x="946484" y="721895"/>
            <a:ext cx="4283242"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a:t>
            </a:r>
            <a:r>
              <a:rPr kumimoji="0" lang="en-US" sz="1200" b="1" i="0" u="none" strike="noStrike" cap="none" normalizeH="0" baseline="0" dirty="0" smtClean="0" bmk="">
                <a:ln>
                  <a:noFill/>
                </a:ln>
                <a:solidFill>
                  <a:schemeClr val="tx1"/>
                </a:solidFill>
                <a:effectLst/>
                <a:latin typeface="Arial" pitchFamily="34" charset="0"/>
                <a:ea typeface="Calibri" pitchFamily="34" charset="0"/>
                <a:cs typeface="Arial" pitchFamily="34" charset="0"/>
              </a:rPr>
              <a:t>able </a:t>
            </a:r>
            <a:r>
              <a:rPr lang="en-US" sz="1200" b="1" dirty="0" smtClean="0" bmk="_Toc387847465">
                <a:latin typeface="Arial" pitchFamily="34" charset="0"/>
                <a:ea typeface="Calibri" pitchFamily="34" charset="0"/>
                <a:cs typeface="Arial" pitchFamily="34" charset="0"/>
              </a:rPr>
              <a:t>2</a:t>
            </a:r>
            <a:r>
              <a:rPr kumimoji="0" lang="en-US" sz="1200" b="1" i="0" u="none" strike="noStrike" cap="none" normalizeH="0" baseline="0" dirty="0" smtClean="0" bmk="_Toc387847465">
                <a:ln>
                  <a:noFill/>
                </a:ln>
                <a:solidFill>
                  <a:schemeClr val="tx1"/>
                </a:solidFill>
                <a:effectLst/>
                <a:latin typeface="Arial" pitchFamily="34" charset="0"/>
                <a:ea typeface="Calibri" pitchFamily="34" charset="0"/>
                <a:cs typeface="Arial" pitchFamily="34" charset="0"/>
              </a:rPr>
              <a:t>: Impact on Construction Project </a:t>
            </a:r>
            <a:r>
              <a:rPr kumimoji="0" lang="en-US" sz="1200" b="1" i="0" u="none" strike="noStrike" cap="none" normalizeH="0" baseline="0" dirty="0" err="1" smtClean="0" bmk="_Toc387847465">
                <a:ln>
                  <a:noFill/>
                </a:ln>
                <a:solidFill>
                  <a:schemeClr val="tx1"/>
                </a:solidFill>
                <a:effectLst/>
                <a:latin typeface="Arial" pitchFamily="34" charset="0"/>
                <a:ea typeface="Calibri" pitchFamily="34" charset="0"/>
                <a:cs typeface="Arial" pitchFamily="34" charset="0"/>
              </a:rPr>
              <a:t>Buildability</a:t>
            </a:r>
            <a:r>
              <a:rPr kumimoji="0" lang="en-US" sz="1200" b="1" i="0" u="none" strike="noStrike" cap="none" normalizeH="0" baseline="0" dirty="0" smtClean="0" bmk="_Toc387847465">
                <a:ln>
                  <a:noFill/>
                </a:ln>
                <a:solidFill>
                  <a:schemeClr val="tx1"/>
                </a:solidFill>
                <a:effectLst/>
                <a:latin typeface="Arial" pitchFamily="34" charset="0"/>
                <a:ea typeface="Calibri" pitchFamily="34" charset="0"/>
                <a:cs typeface="Arial" pitchFamily="34" charset="0"/>
              </a:rPr>
              <a:t> I</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nvGraphicFramePr>
        <p:xfrm>
          <a:off x="1036971" y="4090068"/>
          <a:ext cx="8925177" cy="1854200"/>
        </p:xfrm>
        <a:graphic>
          <a:graphicData uri="http://schemas.openxmlformats.org/drawingml/2006/table">
            <a:tbl>
              <a:tblPr/>
              <a:tblGrid>
                <a:gridCol w="1954605"/>
                <a:gridCol w="1954605"/>
                <a:gridCol w="1062007"/>
                <a:gridCol w="1171484"/>
                <a:gridCol w="1171484"/>
                <a:gridCol w="805496"/>
                <a:gridCol w="805496"/>
              </a:tblGrid>
              <a:tr h="0">
                <a:tc gridSpan="7">
                  <a:txBody>
                    <a:bodyPr/>
                    <a:lstStyle/>
                    <a:p>
                      <a:pPr marL="38100" marR="38100" algn="ct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b="1" dirty="0" err="1">
                          <a:latin typeface="Arial"/>
                          <a:ea typeface="Calibri"/>
                          <a:cs typeface="Times New Roman"/>
                        </a:rPr>
                        <a:t>Coefficients</a:t>
                      </a:r>
                      <a:r>
                        <a:rPr lang="en-IN" sz="1000" b="1" baseline="30000" dirty="0" err="1">
                          <a:latin typeface="Arial"/>
                          <a:ea typeface="Calibri"/>
                          <a:cs typeface="Times New Roman"/>
                        </a:rPr>
                        <a:t>a</a:t>
                      </a:r>
                      <a:endParaRPr lang="en-US" sz="1200" dirty="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rowSpan="2" gridSpan="2">
                  <a:txBody>
                    <a:bodyPr/>
                    <a:lstStyle/>
                    <a:p>
                      <a:pPr marL="38100" marR="38100" algn="just">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a:latin typeface="Arial"/>
                          <a:ea typeface="Calibri"/>
                          <a:cs typeface="Times New Roman"/>
                        </a:rPr>
                        <a:t>Model</a:t>
                      </a:r>
                      <a:endParaRPr lang="en-US" sz="120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rowSpan="2" hMerge="1">
                  <a:txBody>
                    <a:bodyPr/>
                    <a:lstStyle/>
                    <a:p>
                      <a:endParaRPr lang="en-US"/>
                    </a:p>
                  </a:txBody>
                  <a:tcPr/>
                </a:tc>
                <a:tc gridSpan="2">
                  <a:txBody>
                    <a:bodyPr/>
                    <a:lstStyle/>
                    <a:p>
                      <a:pPr marL="38100" marR="38100" algn="ct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err="1">
                          <a:latin typeface="Arial"/>
                          <a:ea typeface="Calibri"/>
                          <a:cs typeface="Times New Roman"/>
                        </a:rPr>
                        <a:t>Unstandardized</a:t>
                      </a:r>
                      <a:r>
                        <a:rPr lang="en-IN" sz="1000" dirty="0">
                          <a:latin typeface="Arial"/>
                          <a:ea typeface="Calibri"/>
                          <a:cs typeface="Times New Roman"/>
                        </a:rPr>
                        <a:t> Coefficients</a:t>
                      </a:r>
                      <a:endParaRPr lang="en-US" sz="1200" dirty="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hMerge="1">
                  <a:txBody>
                    <a:bodyPr/>
                    <a:lstStyle/>
                    <a:p>
                      <a:endParaRPr lang="en-US"/>
                    </a:p>
                  </a:txBody>
                  <a:tcPr/>
                </a:tc>
                <a:tc>
                  <a:txBody>
                    <a:bodyPr/>
                    <a:lstStyle/>
                    <a:p>
                      <a:pPr marL="38100" marR="38100" algn="ct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a:latin typeface="Arial"/>
                          <a:ea typeface="Calibri"/>
                          <a:cs typeface="Times New Roman"/>
                        </a:rPr>
                        <a:t>Standardized Coefficients</a:t>
                      </a:r>
                      <a:endParaRPr lang="en-US" sz="120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rowSpan="2">
                  <a:txBody>
                    <a:bodyPr/>
                    <a:lstStyle/>
                    <a:p>
                      <a:pPr marL="38100" marR="38100" algn="ct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a:latin typeface="Arial"/>
                          <a:ea typeface="Calibri"/>
                          <a:cs typeface="Times New Roman"/>
                        </a:rPr>
                        <a:t>t</a:t>
                      </a:r>
                      <a:endParaRPr lang="en-US" sz="120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rowSpan="2">
                  <a:txBody>
                    <a:bodyPr/>
                    <a:lstStyle/>
                    <a:p>
                      <a:pPr marL="38100" marR="38100" algn="ct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a:latin typeface="Arial"/>
                          <a:ea typeface="Calibri"/>
                          <a:cs typeface="Times New Roman"/>
                        </a:rPr>
                        <a:t>Sig.</a:t>
                      </a:r>
                      <a:endParaRPr lang="en-US" sz="120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r>
              <a:tr h="0">
                <a:tc gridSpan="2" vMerge="1">
                  <a:txBody>
                    <a:bodyPr/>
                    <a:lstStyle/>
                    <a:p>
                      <a:endParaRPr lang="en-US"/>
                    </a:p>
                  </a:txBody>
                  <a:tcPr/>
                </a:tc>
                <a:tc hMerge="1" vMerge="1">
                  <a:txBody>
                    <a:bodyPr/>
                    <a:lstStyle/>
                    <a:p>
                      <a:endParaRPr lang="en-US"/>
                    </a:p>
                  </a:txBody>
                  <a:tcPr/>
                </a:tc>
                <a:tc>
                  <a:txBody>
                    <a:bodyPr/>
                    <a:lstStyle/>
                    <a:p>
                      <a:pPr marL="38100" marR="38100" algn="ct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a:latin typeface="Arial"/>
                          <a:ea typeface="Calibri"/>
                          <a:cs typeface="Times New Roman"/>
                        </a:rPr>
                        <a:t>B</a:t>
                      </a:r>
                      <a:endParaRPr lang="en-US" sz="120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marL="38100" marR="38100" algn="ct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a:latin typeface="Arial"/>
                          <a:ea typeface="Calibri"/>
                          <a:cs typeface="Times New Roman"/>
                        </a:rPr>
                        <a:t>Std. Error</a:t>
                      </a:r>
                      <a:endParaRPr lang="en-US" sz="120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marL="38100" marR="38100" algn="ct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a:latin typeface="Arial"/>
                          <a:ea typeface="Calibri"/>
                          <a:cs typeface="Times New Roman"/>
                        </a:rPr>
                        <a:t>Beta</a:t>
                      </a:r>
                      <a:endParaRPr lang="en-US" sz="120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0">
                <a:tc rowSpan="4">
                  <a:txBody>
                    <a:bodyPr/>
                    <a:lstStyle/>
                    <a:p>
                      <a:pPr marL="38100" marR="38100" algn="just">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a:latin typeface="Arial"/>
                          <a:ea typeface="Calibri"/>
                          <a:cs typeface="Times New Roman"/>
                        </a:rPr>
                        <a:t>1</a:t>
                      </a:r>
                      <a:endParaRPr lang="en-US" sz="120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marL="38100" marR="38100" algn="just">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a:latin typeface="Arial"/>
                          <a:ea typeface="Calibri"/>
                          <a:cs typeface="Times New Roman"/>
                        </a:rPr>
                        <a:t>(Constant)</a:t>
                      </a:r>
                      <a:endParaRPr lang="en-US" sz="120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a:latin typeface="Arial"/>
                          <a:ea typeface="Calibri"/>
                          <a:cs typeface="Times New Roman"/>
                        </a:rPr>
                        <a:t>1.979</a:t>
                      </a:r>
                      <a:endParaRPr lang="en-US" sz="120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a:latin typeface="Arial"/>
                          <a:ea typeface="Calibri"/>
                          <a:cs typeface="Times New Roman"/>
                        </a:rPr>
                        <a:t>.679</a:t>
                      </a:r>
                      <a:endParaRPr lang="en-US" sz="120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marL="0" marR="0" algn="just">
                        <a:lnSpc>
                          <a:spcPct val="1500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endParaRPr lang="en-IN" sz="100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a:latin typeface="Arial"/>
                          <a:ea typeface="Calibri"/>
                          <a:cs typeface="Times New Roman"/>
                        </a:rPr>
                        <a:t>2.917</a:t>
                      </a:r>
                      <a:endParaRPr lang="en-US" sz="120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a:latin typeface="Arial"/>
                          <a:ea typeface="Calibri"/>
                          <a:cs typeface="Times New Roman"/>
                        </a:rPr>
                        <a:t>.005</a:t>
                      </a:r>
                      <a:endParaRPr lang="en-US" sz="120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r>
              <a:tr h="0">
                <a:tc vMerge="1">
                  <a:txBody>
                    <a:bodyPr/>
                    <a:lstStyle/>
                    <a:p>
                      <a:endParaRPr lang="en-US"/>
                    </a:p>
                  </a:txBody>
                  <a:tcPr/>
                </a:tc>
                <a:tc>
                  <a:txBody>
                    <a:bodyPr/>
                    <a:lstStyle/>
                    <a:p>
                      <a:pPr marL="38100" marR="38100" algn="just">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a:latin typeface="Arial"/>
                          <a:ea typeface="Calibri"/>
                          <a:cs typeface="Times New Roman"/>
                        </a:rPr>
                        <a:t>Project cost</a:t>
                      </a:r>
                      <a:endParaRPr lang="en-US" sz="120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a:latin typeface="Arial"/>
                          <a:ea typeface="Calibri"/>
                          <a:cs typeface="Times New Roman"/>
                        </a:rPr>
                        <a:t>.119</a:t>
                      </a:r>
                      <a:endParaRPr lang="en-US" sz="120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a:latin typeface="Arial"/>
                          <a:ea typeface="Calibri"/>
                          <a:cs typeface="Times New Roman"/>
                        </a:rPr>
                        <a:t>.114</a:t>
                      </a:r>
                      <a:endParaRPr lang="en-US" sz="120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a:latin typeface="Arial"/>
                          <a:ea typeface="Calibri"/>
                          <a:cs typeface="Times New Roman"/>
                        </a:rPr>
                        <a:t>-.010</a:t>
                      </a:r>
                      <a:endParaRPr lang="en-US" sz="120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a:latin typeface="Arial"/>
                          <a:ea typeface="Calibri"/>
                          <a:cs typeface="Times New Roman"/>
                        </a:rPr>
                        <a:t>3.082</a:t>
                      </a:r>
                      <a:endParaRPr lang="en-US" sz="120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a:latin typeface="Arial"/>
                          <a:ea typeface="Calibri"/>
                          <a:cs typeface="Times New Roman"/>
                        </a:rPr>
                        <a:t>035</a:t>
                      </a:r>
                      <a:endParaRPr lang="en-US" sz="120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r>
              <a:tr h="0">
                <a:tc vMerge="1">
                  <a:txBody>
                    <a:bodyPr/>
                    <a:lstStyle/>
                    <a:p>
                      <a:endParaRPr lang="en-US"/>
                    </a:p>
                  </a:txBody>
                  <a:tcPr/>
                </a:tc>
                <a:tc>
                  <a:txBody>
                    <a:bodyPr/>
                    <a:lstStyle/>
                    <a:p>
                      <a:pPr marL="38100" marR="38100" algn="just">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Project quality and value</a:t>
                      </a:r>
                      <a:endParaRPr lang="en-US" sz="1200" dirty="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a:latin typeface="Arial"/>
                          <a:ea typeface="Calibri"/>
                          <a:cs typeface="Times New Roman"/>
                        </a:rPr>
                        <a:t>.197</a:t>
                      </a:r>
                      <a:endParaRPr lang="en-US" sz="120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a:latin typeface="Arial"/>
                          <a:ea typeface="Calibri"/>
                          <a:cs typeface="Times New Roman"/>
                        </a:rPr>
                        <a:t>.111</a:t>
                      </a:r>
                      <a:endParaRPr lang="en-US" sz="120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a:latin typeface="Arial"/>
                          <a:ea typeface="Calibri"/>
                          <a:cs typeface="Times New Roman"/>
                        </a:rPr>
                        <a:t>.217</a:t>
                      </a:r>
                      <a:endParaRPr lang="en-US" sz="120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a:latin typeface="Arial"/>
                          <a:ea typeface="Calibri"/>
                          <a:cs typeface="Times New Roman"/>
                        </a:rPr>
                        <a:t>1.769</a:t>
                      </a:r>
                      <a:endParaRPr lang="en-US" sz="120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a:latin typeface="Arial"/>
                          <a:ea typeface="Calibri"/>
                          <a:cs typeface="Times New Roman"/>
                        </a:rPr>
                        <a:t>.082</a:t>
                      </a:r>
                      <a:endParaRPr lang="en-US" sz="120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r>
              <a:tr h="0">
                <a:tc vMerge="1">
                  <a:txBody>
                    <a:bodyPr/>
                    <a:lstStyle/>
                    <a:p>
                      <a:endParaRPr lang="en-US"/>
                    </a:p>
                  </a:txBody>
                  <a:tcPr/>
                </a:tc>
                <a:tc>
                  <a:txBody>
                    <a:bodyPr/>
                    <a:lstStyle/>
                    <a:p>
                      <a:pPr marL="38100" marR="38100" algn="just">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a:latin typeface="Arial"/>
                          <a:ea typeface="Calibri"/>
                          <a:cs typeface="Times New Roman"/>
                        </a:rPr>
                        <a:t>Project rework</a:t>
                      </a:r>
                      <a:endParaRPr lang="en-US" sz="120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a:latin typeface="Arial"/>
                          <a:ea typeface="Calibri"/>
                          <a:cs typeface="Times New Roman"/>
                        </a:rPr>
                        <a:t>.099</a:t>
                      </a:r>
                      <a:endParaRPr lang="en-US" sz="120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a:latin typeface="Arial"/>
                          <a:ea typeface="Calibri"/>
                          <a:cs typeface="Times New Roman"/>
                        </a:rPr>
                        <a:t>.109</a:t>
                      </a:r>
                      <a:endParaRPr lang="en-US" sz="120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a:latin typeface="Arial"/>
                          <a:ea typeface="Calibri"/>
                          <a:cs typeface="Times New Roman"/>
                        </a:rPr>
                        <a:t>.114</a:t>
                      </a:r>
                      <a:endParaRPr lang="en-US" sz="120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a:latin typeface="Arial"/>
                          <a:ea typeface="Calibri"/>
                          <a:cs typeface="Times New Roman"/>
                        </a:rPr>
                        <a:t>.908</a:t>
                      </a:r>
                      <a:endParaRPr lang="en-US" sz="120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marL="38100" marR="38100" algn="r">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a:latin typeface="Arial"/>
                          <a:ea typeface="Calibri"/>
                          <a:cs typeface="Times New Roman"/>
                        </a:rPr>
                        <a:t>.367</a:t>
                      </a:r>
                      <a:endParaRPr lang="en-US" sz="120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r>
              <a:tr h="0">
                <a:tc gridSpan="7">
                  <a:txBody>
                    <a:bodyPr/>
                    <a:lstStyle/>
                    <a:p>
                      <a:pPr marL="38100" marR="38100" algn="just">
                        <a:lnSpc>
                          <a:spcPts val="1600"/>
                        </a:lnSpc>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IN" sz="1000" dirty="0">
                          <a:latin typeface="Arial"/>
                          <a:ea typeface="Calibri"/>
                          <a:cs typeface="Times New Roman"/>
                        </a:rPr>
                        <a:t>a. Dependent Variable: Construction Project </a:t>
                      </a:r>
                      <a:r>
                        <a:rPr lang="en-IN" sz="1000" dirty="0" err="1">
                          <a:latin typeface="Arial"/>
                          <a:ea typeface="Calibri"/>
                          <a:cs typeface="Times New Roman"/>
                        </a:rPr>
                        <a:t>Buildability</a:t>
                      </a:r>
                      <a:endParaRPr lang="en-US" sz="1200" dirty="0">
                        <a:latin typeface="Arial"/>
                        <a:ea typeface="Calibri"/>
                        <a:cs typeface="Times New Roman"/>
                      </a:endParaRPr>
                    </a:p>
                  </a:txBody>
                  <a:tcPr marL="68580" marR="68580"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3490" name="Rectangle 2"/>
          <p:cNvSpPr>
            <a:spLocks noChangeArrowheads="1"/>
          </p:cNvSpPr>
          <p:nvPr/>
        </p:nvSpPr>
        <p:spPr bwMode="auto">
          <a:xfrm>
            <a:off x="1042736" y="3449053"/>
            <a:ext cx="4924927"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a:t>
            </a:r>
            <a:r>
              <a:rPr kumimoji="0" lang="en-US" sz="1200" b="0" i="0" u="none" strike="noStrike" cap="none" normalizeH="0" baseline="0" dirty="0" smtClean="0" bmk="">
                <a:ln>
                  <a:noFill/>
                </a:ln>
                <a:solidFill>
                  <a:schemeClr val="tx1"/>
                </a:solidFill>
                <a:effectLst/>
                <a:latin typeface="Arial" pitchFamily="34" charset="0"/>
                <a:ea typeface="Calibri" pitchFamily="34" charset="0"/>
                <a:cs typeface="Arial" pitchFamily="34" charset="0"/>
              </a:rPr>
              <a:t>able </a:t>
            </a:r>
            <a:r>
              <a:rPr lang="en-US" sz="1200" dirty="0" smtClean="0" bmk="_Toc387847466">
                <a:latin typeface="Arial" pitchFamily="34" charset="0"/>
                <a:ea typeface="Calibri" pitchFamily="34" charset="0"/>
                <a:cs typeface="Arial" pitchFamily="34" charset="0"/>
              </a:rPr>
              <a:t>3:</a:t>
            </a:r>
            <a:r>
              <a:rPr kumimoji="0" lang="en-US" sz="1200" b="0" i="0" u="none" strike="noStrike" cap="none" normalizeH="0" baseline="0" dirty="0" smtClean="0" bmk="_Toc387847466">
                <a:ln>
                  <a:noFill/>
                </a:ln>
                <a:solidFill>
                  <a:schemeClr val="tx1"/>
                </a:solidFill>
                <a:effectLst/>
                <a:latin typeface="Arial" pitchFamily="34" charset="0"/>
                <a:ea typeface="Calibri" pitchFamily="34" charset="0"/>
                <a:cs typeface="Arial" pitchFamily="34" charset="0"/>
              </a:rPr>
              <a:t> </a:t>
            </a:r>
            <a:r>
              <a:rPr kumimoji="0" lang="en-US" sz="1200" b="1" i="0" u="none" strike="noStrike" cap="none" normalizeH="0" baseline="0" dirty="0" smtClean="0" bmk="_Toc387847466">
                <a:ln>
                  <a:noFill/>
                </a:ln>
                <a:solidFill>
                  <a:schemeClr val="tx1"/>
                </a:solidFill>
                <a:effectLst/>
                <a:latin typeface="Arial" pitchFamily="34" charset="0"/>
                <a:ea typeface="Calibri" pitchFamily="34" charset="0"/>
                <a:cs typeface="Arial" pitchFamily="34" charset="0"/>
              </a:rPr>
              <a:t>Impact on Construction Project </a:t>
            </a:r>
            <a:r>
              <a:rPr kumimoji="0" lang="en-US" sz="1200" b="1" i="0" u="none" strike="noStrike" cap="none" normalizeH="0" baseline="0" dirty="0" err="1" smtClean="0" bmk="_Toc387847466">
                <a:ln>
                  <a:noFill/>
                </a:ln>
                <a:solidFill>
                  <a:schemeClr val="tx1"/>
                </a:solidFill>
                <a:effectLst/>
                <a:latin typeface="Arial" pitchFamily="34" charset="0"/>
                <a:ea typeface="Calibri" pitchFamily="34" charset="0"/>
                <a:cs typeface="Arial" pitchFamily="34" charset="0"/>
              </a:rPr>
              <a:t>Buildability</a:t>
            </a:r>
            <a:r>
              <a:rPr kumimoji="0" lang="en-US" sz="1200" b="1" i="0" u="none" strike="noStrike" cap="none" normalizeH="0" baseline="0" dirty="0" smtClean="0" bmk="_Toc387847466">
                <a:ln>
                  <a:noFill/>
                </a:ln>
                <a:solidFill>
                  <a:schemeClr val="tx1"/>
                </a:solidFill>
                <a:effectLst/>
                <a:latin typeface="Arial" pitchFamily="34" charset="0"/>
                <a:ea typeface="Calibri" pitchFamily="34" charset="0"/>
                <a:cs typeface="Arial" pitchFamily="34" charset="0"/>
              </a:rPr>
              <a:t> II</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Footer Placeholder 5"/>
          <p:cNvSpPr>
            <a:spLocks noGrp="1"/>
          </p:cNvSpPr>
          <p:nvPr>
            <p:ph type="ftr" sz="quarter" idx="11"/>
          </p:nvPr>
        </p:nvSpPr>
        <p:spPr/>
        <p:txBody>
          <a:bodyPr/>
          <a:lstStyle/>
          <a:p>
            <a:r>
              <a:rPr lang="en-GB" smtClean="0"/>
              <a:t>Newessays.co.uk Sample</a:t>
            </a:r>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Recommendations</a:t>
            </a:r>
            <a:endParaRPr lang="en-GB" dirty="0"/>
          </a:p>
        </p:txBody>
      </p:sp>
      <p:sp>
        <p:nvSpPr>
          <p:cNvPr id="3" name="Content Placeholder 2"/>
          <p:cNvSpPr>
            <a:spLocks noGrp="1"/>
          </p:cNvSpPr>
          <p:nvPr>
            <p:ph idx="1"/>
          </p:nvPr>
        </p:nvSpPr>
        <p:spPr/>
        <p:txBody>
          <a:bodyPr>
            <a:normAutofit lnSpcReduction="10000"/>
          </a:bodyPr>
          <a:lstStyle/>
          <a:p>
            <a:r>
              <a:rPr lang="en-IN" dirty="0"/>
              <a:t>The general recommendations identified from the study results include</a:t>
            </a:r>
            <a:r>
              <a:rPr lang="en-IN" dirty="0" smtClean="0"/>
              <a:t>:</a:t>
            </a:r>
            <a:endParaRPr lang="en-GB" dirty="0"/>
          </a:p>
          <a:p>
            <a:pPr lvl="1"/>
            <a:r>
              <a:rPr lang="en-IN" dirty="0"/>
              <a:t>Investment in lean construction </a:t>
            </a:r>
            <a:r>
              <a:rPr lang="en-IN" dirty="0" smtClean="0"/>
              <a:t>training</a:t>
            </a:r>
            <a:endParaRPr lang="en-GB" dirty="0"/>
          </a:p>
          <a:p>
            <a:pPr lvl="1"/>
            <a:r>
              <a:rPr lang="en-IN" dirty="0"/>
              <a:t>Promotion of greater awareness amongst the top and middle management with respect to lean </a:t>
            </a:r>
            <a:r>
              <a:rPr lang="en-IN" dirty="0" smtClean="0"/>
              <a:t>construction</a:t>
            </a:r>
            <a:endParaRPr lang="en-GB" dirty="0"/>
          </a:p>
          <a:p>
            <a:pPr lvl="1"/>
            <a:r>
              <a:rPr lang="en-IN" dirty="0"/>
              <a:t>Improve the funding given by private organisations to lean </a:t>
            </a:r>
            <a:r>
              <a:rPr lang="en-IN" dirty="0" smtClean="0"/>
              <a:t>construction</a:t>
            </a:r>
            <a:endParaRPr lang="en-GB" dirty="0"/>
          </a:p>
          <a:p>
            <a:pPr lvl="1"/>
            <a:r>
              <a:rPr lang="en-IN" dirty="0"/>
              <a:t>Provide a clear definition of lean construction application throughout the </a:t>
            </a:r>
            <a:r>
              <a:rPr lang="en-IN" dirty="0" smtClean="0"/>
              <a:t>project</a:t>
            </a:r>
            <a:endParaRPr lang="en-GB" dirty="0"/>
          </a:p>
          <a:p>
            <a:pPr lvl="1"/>
            <a:r>
              <a:rPr lang="en-IN" dirty="0"/>
              <a:t>Ensure that lean construction is part of the construction design and procurement and involve multiple </a:t>
            </a:r>
            <a:r>
              <a:rPr lang="en-IN" dirty="0" smtClean="0"/>
              <a:t>stakeholders</a:t>
            </a:r>
            <a:endParaRPr lang="en-GB" dirty="0"/>
          </a:p>
          <a:p>
            <a:endParaRPr lang="en-GB" dirty="0"/>
          </a:p>
        </p:txBody>
      </p:sp>
      <p:sp>
        <p:nvSpPr>
          <p:cNvPr id="4" name="Footer Placeholder 3"/>
          <p:cNvSpPr>
            <a:spLocks noGrp="1"/>
          </p:cNvSpPr>
          <p:nvPr>
            <p:ph type="ftr" sz="quarter" idx="11"/>
          </p:nvPr>
        </p:nvSpPr>
        <p:spPr/>
        <p:txBody>
          <a:bodyPr/>
          <a:lstStyle/>
          <a:p>
            <a:r>
              <a:rPr lang="en-GB" smtClean="0"/>
              <a:t>Newessays.co.uk Sample</a:t>
            </a:r>
            <a:endParaRPr lang="en-GB"/>
          </a:p>
        </p:txBody>
      </p:sp>
    </p:spTree>
    <p:extLst>
      <p:ext uri="{BB962C8B-B14F-4D97-AF65-F5344CB8AC3E}">
        <p14:creationId xmlns:p14="http://schemas.microsoft.com/office/powerpoint/2010/main" xmlns="" val="31017528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696" y="1736112"/>
            <a:ext cx="9601196" cy="525826"/>
          </a:xfrm>
        </p:spPr>
        <p:txBody>
          <a:bodyPr>
            <a:normAutofit fontScale="90000"/>
          </a:bodyPr>
          <a:lstStyle/>
          <a:p>
            <a:r>
              <a:rPr lang="en-IN" dirty="0" smtClean="0"/>
              <a:t>References</a:t>
            </a:r>
            <a:endParaRPr lang="en-GB" dirty="0"/>
          </a:p>
        </p:txBody>
      </p:sp>
      <p:sp>
        <p:nvSpPr>
          <p:cNvPr id="3" name="Content Placeholder 2"/>
          <p:cNvSpPr>
            <a:spLocks noGrp="1"/>
          </p:cNvSpPr>
          <p:nvPr>
            <p:ph idx="1"/>
          </p:nvPr>
        </p:nvSpPr>
        <p:spPr>
          <a:xfrm>
            <a:off x="1295401" y="1909011"/>
            <a:ext cx="9601196" cy="3966857"/>
          </a:xfrm>
        </p:spPr>
        <p:txBody>
          <a:bodyPr numCol="1">
            <a:normAutofit fontScale="32500" lnSpcReduction="20000"/>
          </a:bodyPr>
          <a:lstStyle/>
          <a:p>
            <a:pPr>
              <a:buNone/>
            </a:pPr>
            <a:r>
              <a:rPr lang="en-IN" sz="3000" dirty="0" smtClean="0">
                <a:latin typeface="Arial" pitchFamily="34" charset="0"/>
                <a:cs typeface="Arial" pitchFamily="34" charset="0"/>
              </a:rPr>
              <a:t> </a:t>
            </a:r>
            <a:endParaRPr lang="en-US" sz="3000" dirty="0" smtClean="0">
              <a:latin typeface="Arial" pitchFamily="34" charset="0"/>
              <a:cs typeface="Arial" pitchFamily="34" charset="0"/>
            </a:endParaRPr>
          </a:p>
          <a:p>
            <a:endParaRPr lang="en-IN" sz="3000" dirty="0" smtClean="0">
              <a:latin typeface="Arial" pitchFamily="34" charset="0"/>
              <a:cs typeface="Arial" pitchFamily="34" charset="0"/>
            </a:endParaRPr>
          </a:p>
          <a:p>
            <a:endParaRPr lang="en-IN" sz="3000" dirty="0" smtClean="0">
              <a:latin typeface="Arial" pitchFamily="34" charset="0"/>
              <a:cs typeface="Arial" pitchFamily="34" charset="0"/>
            </a:endParaRPr>
          </a:p>
          <a:p>
            <a:r>
              <a:rPr lang="en-IN" sz="3000" dirty="0" smtClean="0">
                <a:latin typeface="Arial" pitchFamily="34" charset="0"/>
                <a:cs typeface="Arial" pitchFamily="34" charset="0"/>
              </a:rPr>
              <a:t>Berggren, C. (1990). </a:t>
            </a:r>
            <a:r>
              <a:rPr lang="en-IN" sz="3000" i="1" dirty="0" err="1" smtClean="0">
                <a:latin typeface="Arial" pitchFamily="34" charset="0"/>
                <a:cs typeface="Arial" pitchFamily="34" charset="0"/>
              </a:rPr>
              <a:t>Detnyabilarbetet</a:t>
            </a:r>
            <a:r>
              <a:rPr lang="en-IN" sz="3000" i="1" dirty="0" smtClean="0">
                <a:latin typeface="Arial" pitchFamily="34" charset="0"/>
                <a:cs typeface="Arial" pitchFamily="34" charset="0"/>
              </a:rPr>
              <a:t>: </a:t>
            </a:r>
            <a:r>
              <a:rPr lang="en-IN" sz="3000" i="1" dirty="0" err="1" smtClean="0">
                <a:latin typeface="Arial" pitchFamily="34" charset="0"/>
                <a:cs typeface="Arial" pitchFamily="34" charset="0"/>
              </a:rPr>
              <a:t>Konkurrensenmellanolikaproduktionkonceptisvenskbilindustri</a:t>
            </a:r>
            <a:r>
              <a:rPr lang="en-IN" sz="3000" i="1" dirty="0" smtClean="0">
                <a:latin typeface="Arial" pitchFamily="34" charset="0"/>
                <a:cs typeface="Arial" pitchFamily="34" charset="0"/>
              </a:rPr>
              <a:t> 1970-1990</a:t>
            </a:r>
            <a:r>
              <a:rPr lang="en-IN" sz="3000" dirty="0" smtClean="0">
                <a:latin typeface="Arial" pitchFamily="34" charset="0"/>
                <a:cs typeface="Arial" pitchFamily="34" charset="0"/>
              </a:rPr>
              <a:t>. Ph.D. Thesis published by </a:t>
            </a:r>
            <a:r>
              <a:rPr lang="en-IN" sz="3000" dirty="0" err="1" smtClean="0">
                <a:latin typeface="Arial" pitchFamily="34" charset="0"/>
                <a:cs typeface="Arial" pitchFamily="34" charset="0"/>
              </a:rPr>
              <a:t>Arkiv</a:t>
            </a:r>
            <a:r>
              <a:rPr lang="en-IN" sz="3000" dirty="0" smtClean="0">
                <a:latin typeface="Arial" pitchFamily="34" charset="0"/>
                <a:cs typeface="Arial" pitchFamily="34" charset="0"/>
              </a:rPr>
              <a:t> //</a:t>
            </a:r>
            <a:r>
              <a:rPr lang="en-IN" sz="3000" dirty="0" err="1" smtClean="0">
                <a:latin typeface="Arial" pitchFamily="34" charset="0"/>
                <a:cs typeface="Arial" pitchFamily="34" charset="0"/>
              </a:rPr>
              <a:t>Studentlitteratur</a:t>
            </a:r>
            <a:r>
              <a:rPr lang="en-IN" sz="3000" dirty="0" smtClean="0">
                <a:latin typeface="Arial" pitchFamily="34" charset="0"/>
                <a:cs typeface="Arial" pitchFamily="34" charset="0"/>
              </a:rPr>
              <a:t>, Lund, Sweden. </a:t>
            </a:r>
            <a:endParaRPr lang="en-US" sz="3000" dirty="0" smtClean="0">
              <a:latin typeface="Arial" pitchFamily="34" charset="0"/>
              <a:cs typeface="Arial" pitchFamily="34" charset="0"/>
            </a:endParaRPr>
          </a:p>
          <a:p>
            <a:pPr>
              <a:buNone/>
            </a:pPr>
            <a:r>
              <a:rPr lang="en-IN" sz="3000" dirty="0" smtClean="0">
                <a:latin typeface="Arial" pitchFamily="34" charset="0"/>
                <a:cs typeface="Arial" pitchFamily="34" charset="0"/>
              </a:rPr>
              <a:t> </a:t>
            </a:r>
            <a:endParaRPr lang="en-US" sz="3000" dirty="0" smtClean="0">
              <a:latin typeface="Arial" pitchFamily="34" charset="0"/>
              <a:cs typeface="Arial" pitchFamily="34" charset="0"/>
            </a:endParaRPr>
          </a:p>
          <a:p>
            <a:r>
              <a:rPr lang="en-IN" sz="3000" dirty="0" smtClean="0">
                <a:latin typeface="Arial" pitchFamily="34" charset="0"/>
                <a:cs typeface="Arial" pitchFamily="34" charset="0"/>
              </a:rPr>
              <a:t>Common, G., Johansen, E., &amp; Greenwood, D. (2000). A survey of the take-up of Lean Concepts among UK construction companies. In Proceedings of the 8th International Group for Lean Construction Annual Conference. Brighton, United Kingdom.</a:t>
            </a:r>
            <a:endParaRPr lang="en-US" sz="3000" dirty="0" smtClean="0">
              <a:latin typeface="Arial" pitchFamily="34" charset="0"/>
              <a:cs typeface="Arial" pitchFamily="34" charset="0"/>
            </a:endParaRPr>
          </a:p>
          <a:p>
            <a:endParaRPr lang="en-US" sz="3000" dirty="0" smtClean="0">
              <a:latin typeface="Arial" pitchFamily="34" charset="0"/>
              <a:cs typeface="Arial" pitchFamily="34" charset="0"/>
            </a:endParaRPr>
          </a:p>
          <a:p>
            <a:r>
              <a:rPr lang="en-IN" sz="3000" dirty="0" err="1" smtClean="0">
                <a:latin typeface="Arial" pitchFamily="34" charset="0"/>
                <a:cs typeface="Arial" pitchFamily="34" charset="0"/>
              </a:rPr>
              <a:t>Lacatelli</a:t>
            </a:r>
            <a:r>
              <a:rPr lang="en-IN" sz="3000" dirty="0" smtClean="0">
                <a:latin typeface="Arial" pitchFamily="34" charset="0"/>
                <a:cs typeface="Arial" pitchFamily="34" charset="0"/>
              </a:rPr>
              <a:t>, G., Mancini, M., </a:t>
            </a:r>
            <a:r>
              <a:rPr lang="en-IN" sz="3000" dirty="0" err="1" smtClean="0">
                <a:latin typeface="Arial" pitchFamily="34" charset="0"/>
                <a:cs typeface="Arial" pitchFamily="34" charset="0"/>
              </a:rPr>
              <a:t>Gastaldo</a:t>
            </a:r>
            <a:r>
              <a:rPr lang="en-IN" sz="3000" dirty="0" smtClean="0">
                <a:latin typeface="Arial" pitchFamily="34" charset="0"/>
                <a:cs typeface="Arial" pitchFamily="34" charset="0"/>
              </a:rPr>
              <a:t>, G. and </a:t>
            </a:r>
            <a:r>
              <a:rPr lang="en-IN" sz="3000" dirty="0" err="1" smtClean="0">
                <a:latin typeface="Arial" pitchFamily="34" charset="0"/>
                <a:cs typeface="Arial" pitchFamily="34" charset="0"/>
              </a:rPr>
              <a:t>Mazza</a:t>
            </a:r>
            <a:r>
              <a:rPr lang="en-IN" sz="3000" dirty="0" smtClean="0">
                <a:latin typeface="Arial" pitchFamily="34" charset="0"/>
                <a:cs typeface="Arial" pitchFamily="34" charset="0"/>
              </a:rPr>
              <a:t>, F. (2013). Improving Projects Performance with Lean Construction: State Of The Art, Applicability and Impacts. </a:t>
            </a:r>
            <a:r>
              <a:rPr lang="en-IN" sz="3000" i="1" dirty="0" smtClean="0">
                <a:latin typeface="Arial" pitchFamily="34" charset="0"/>
                <a:cs typeface="Arial" pitchFamily="34" charset="0"/>
              </a:rPr>
              <a:t>Organization, Technology &amp; Management in Construction: An International Journal</a:t>
            </a:r>
            <a:r>
              <a:rPr lang="en-IN" sz="3000" dirty="0" smtClean="0">
                <a:latin typeface="Arial" pitchFamily="34" charset="0"/>
                <a:cs typeface="Arial" pitchFamily="34" charset="0"/>
              </a:rPr>
              <a:t>, 5, pp.775-783.</a:t>
            </a:r>
            <a:endParaRPr lang="en-US" sz="3000" dirty="0" smtClean="0">
              <a:latin typeface="Arial" pitchFamily="34" charset="0"/>
              <a:cs typeface="Arial" pitchFamily="34" charset="0"/>
            </a:endParaRPr>
          </a:p>
          <a:p>
            <a:pPr>
              <a:buNone/>
            </a:pPr>
            <a:r>
              <a:rPr lang="en-IN" sz="3000" dirty="0" smtClean="0">
                <a:latin typeface="Arial" pitchFamily="34" charset="0"/>
                <a:cs typeface="Arial" pitchFamily="34" charset="0"/>
              </a:rPr>
              <a:t> </a:t>
            </a:r>
            <a:endParaRPr lang="en-US" sz="3000" dirty="0" smtClean="0">
              <a:latin typeface="Arial" pitchFamily="34" charset="0"/>
              <a:cs typeface="Arial" pitchFamily="34" charset="0"/>
            </a:endParaRPr>
          </a:p>
          <a:p>
            <a:r>
              <a:rPr lang="en-IN" sz="3000" dirty="0" smtClean="0">
                <a:latin typeface="Arial" pitchFamily="34" charset="0"/>
                <a:cs typeface="Arial" pitchFamily="34" charset="0"/>
              </a:rPr>
              <a:t>Liker, J.K. (2004) .</a:t>
            </a:r>
            <a:r>
              <a:rPr lang="en-IN" sz="3000" i="1" dirty="0" smtClean="0">
                <a:latin typeface="Arial" pitchFamily="34" charset="0"/>
                <a:cs typeface="Arial" pitchFamily="34" charset="0"/>
              </a:rPr>
              <a:t>The Toyota Way</a:t>
            </a:r>
            <a:r>
              <a:rPr lang="en-IN" sz="3000" dirty="0" smtClean="0">
                <a:latin typeface="Arial" pitchFamily="34" charset="0"/>
                <a:cs typeface="Arial" pitchFamily="34" charset="0"/>
              </a:rPr>
              <a:t>. (1 edition.), McGraw-Hill.</a:t>
            </a:r>
            <a:endParaRPr lang="en-US" sz="3000" dirty="0" smtClean="0">
              <a:latin typeface="Arial" pitchFamily="34" charset="0"/>
              <a:cs typeface="Arial" pitchFamily="34" charset="0"/>
            </a:endParaRPr>
          </a:p>
          <a:p>
            <a:endParaRPr lang="en-US" sz="3000" dirty="0" smtClean="0">
              <a:latin typeface="Arial" pitchFamily="34" charset="0"/>
              <a:cs typeface="Arial" pitchFamily="34" charset="0"/>
            </a:endParaRPr>
          </a:p>
          <a:p>
            <a:r>
              <a:rPr lang="en-IN" sz="3000" dirty="0" smtClean="0">
                <a:latin typeface="Arial" pitchFamily="34" charset="0"/>
                <a:cs typeface="Arial" pitchFamily="34" charset="0"/>
              </a:rPr>
              <a:t>Saunders, M.N., Lewis, P. and </a:t>
            </a:r>
            <a:r>
              <a:rPr lang="en-IN" sz="3000" dirty="0" err="1" smtClean="0">
                <a:latin typeface="Arial" pitchFamily="34" charset="0"/>
                <a:cs typeface="Arial" pitchFamily="34" charset="0"/>
              </a:rPr>
              <a:t>Thornhill</a:t>
            </a:r>
            <a:r>
              <a:rPr lang="en-IN" sz="3000" dirty="0" smtClean="0">
                <a:latin typeface="Arial" pitchFamily="34" charset="0"/>
                <a:cs typeface="Arial" pitchFamily="34" charset="0"/>
              </a:rPr>
              <a:t>, A.  (2011). </a:t>
            </a:r>
            <a:r>
              <a:rPr lang="en-IN" sz="3000" i="1" dirty="0" smtClean="0">
                <a:latin typeface="Arial" pitchFamily="34" charset="0"/>
                <a:cs typeface="Arial" pitchFamily="34" charset="0"/>
              </a:rPr>
              <a:t>Research Methods For Business Student</a:t>
            </a:r>
            <a:r>
              <a:rPr lang="en-IN" sz="3000" dirty="0" smtClean="0">
                <a:latin typeface="Arial" pitchFamily="34" charset="0"/>
                <a:cs typeface="Arial" pitchFamily="34" charset="0"/>
              </a:rPr>
              <a:t>. 5th edition, published by Dorling Kindersley (India) </a:t>
            </a:r>
            <a:r>
              <a:rPr lang="en-IN" sz="3000" dirty="0" err="1" smtClean="0">
                <a:latin typeface="Arial" pitchFamily="34" charset="0"/>
                <a:cs typeface="Arial" pitchFamily="34" charset="0"/>
              </a:rPr>
              <a:t>Pvt.Ltd.,Licensces</a:t>
            </a:r>
            <a:r>
              <a:rPr lang="en-IN" sz="3000" dirty="0" smtClean="0">
                <a:latin typeface="Arial" pitchFamily="34" charset="0"/>
                <a:cs typeface="Arial" pitchFamily="34" charset="0"/>
              </a:rPr>
              <a:t> of </a:t>
            </a:r>
            <a:r>
              <a:rPr lang="en-IN" sz="3000" dirty="0" err="1" smtClean="0">
                <a:latin typeface="Arial" pitchFamily="34" charset="0"/>
                <a:cs typeface="Arial" pitchFamily="34" charset="0"/>
              </a:rPr>
              <a:t>pearson</a:t>
            </a:r>
            <a:r>
              <a:rPr lang="en-IN" sz="3000" dirty="0" smtClean="0">
                <a:latin typeface="Arial" pitchFamily="34" charset="0"/>
                <a:cs typeface="Arial" pitchFamily="34" charset="0"/>
              </a:rPr>
              <a:t> Education in south Asia.</a:t>
            </a:r>
            <a:endParaRPr lang="en-US" sz="3000" dirty="0" smtClean="0">
              <a:latin typeface="Arial" pitchFamily="34" charset="0"/>
              <a:cs typeface="Arial" pitchFamily="34" charset="0"/>
            </a:endParaRPr>
          </a:p>
          <a:p>
            <a:endParaRPr lang="en-US" sz="3000" dirty="0" smtClean="0">
              <a:latin typeface="Arial" pitchFamily="34" charset="0"/>
              <a:cs typeface="Arial" pitchFamily="34" charset="0"/>
            </a:endParaRPr>
          </a:p>
          <a:p>
            <a:r>
              <a:rPr lang="en-IN" sz="3000" dirty="0" smtClean="0">
                <a:latin typeface="Arial" pitchFamily="34" charset="0"/>
                <a:cs typeface="Arial" pitchFamily="34" charset="0"/>
              </a:rPr>
              <a:t>Womack, J. P., and Jones, D. T. (1996). Beyond Toyota: how to root out waste and pursue perfection. Harvard business review, 74(5), pp. 140.</a:t>
            </a:r>
            <a:endParaRPr lang="en-US" sz="3000" dirty="0" smtClean="0">
              <a:latin typeface="Arial" pitchFamily="34" charset="0"/>
              <a:cs typeface="Arial" pitchFamily="34" charset="0"/>
            </a:endParaRPr>
          </a:p>
          <a:p>
            <a:endParaRPr lang="en-GB" dirty="0"/>
          </a:p>
        </p:txBody>
      </p:sp>
      <p:sp>
        <p:nvSpPr>
          <p:cNvPr id="4" name="Footer Placeholder 3"/>
          <p:cNvSpPr>
            <a:spLocks noGrp="1"/>
          </p:cNvSpPr>
          <p:nvPr>
            <p:ph type="ftr" sz="quarter" idx="11"/>
          </p:nvPr>
        </p:nvSpPr>
        <p:spPr/>
        <p:txBody>
          <a:bodyPr/>
          <a:lstStyle/>
          <a:p>
            <a:r>
              <a:rPr lang="en-GB" smtClean="0"/>
              <a:t>Newessays.co.uk Sample</a:t>
            </a:r>
            <a:endParaRPr lang="en-GB"/>
          </a:p>
        </p:txBody>
      </p:sp>
    </p:spTree>
    <p:extLst>
      <p:ext uri="{BB962C8B-B14F-4D97-AF65-F5344CB8AC3E}">
        <p14:creationId xmlns:p14="http://schemas.microsoft.com/office/powerpoint/2010/main" xmlns="" val="1404296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206626"/>
            <a:ext cx="8458200" cy="1222375"/>
          </a:xfrm>
        </p:spPr>
        <p:txBody>
          <a:bodyPr/>
          <a:lstStyle/>
          <a:p>
            <a:pPr algn="ctr"/>
            <a:r>
              <a:rPr lang="en-US" dirty="0" smtClean="0"/>
              <a:t>Introduction</a:t>
            </a:r>
            <a:endParaRPr lang="en-US" dirty="0"/>
          </a:p>
        </p:txBody>
      </p:sp>
      <p:sp>
        <p:nvSpPr>
          <p:cNvPr id="3" name="Footer Placeholder 2"/>
          <p:cNvSpPr>
            <a:spLocks noGrp="1"/>
          </p:cNvSpPr>
          <p:nvPr>
            <p:ph type="ftr" sz="quarter" idx="11"/>
          </p:nvPr>
        </p:nvSpPr>
        <p:spPr/>
        <p:txBody>
          <a:bodyPr/>
          <a:lstStyle/>
          <a:p>
            <a:r>
              <a:rPr lang="en-GB" smtClean="0"/>
              <a:t>Newessays.co.uk Sample</a:t>
            </a:r>
            <a:endParaRPr lang="en-GB"/>
          </a:p>
        </p:txBody>
      </p:sp>
    </p:spTree>
    <p:extLst>
      <p:ext uri="{BB962C8B-B14F-4D97-AF65-F5344CB8AC3E}">
        <p14:creationId xmlns:p14="http://schemas.microsoft.com/office/powerpoint/2010/main" xmlns="" val="607023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Lean Construction - Definition</a:t>
            </a:r>
            <a:endParaRPr lang="en-GB" dirty="0"/>
          </a:p>
        </p:txBody>
      </p:sp>
      <p:sp>
        <p:nvSpPr>
          <p:cNvPr id="3" name="Content Placeholder 2"/>
          <p:cNvSpPr>
            <a:spLocks noGrp="1"/>
          </p:cNvSpPr>
          <p:nvPr>
            <p:ph idx="1"/>
          </p:nvPr>
        </p:nvSpPr>
        <p:spPr/>
        <p:txBody>
          <a:bodyPr/>
          <a:lstStyle/>
          <a:p>
            <a:r>
              <a:rPr lang="en-IN" dirty="0" smtClean="0"/>
              <a:t>Lean construction </a:t>
            </a:r>
            <a:r>
              <a:rPr lang="en-IN" dirty="0"/>
              <a:t>is an adaptation of lean production techniques applied to the construction industry (</a:t>
            </a:r>
            <a:r>
              <a:rPr lang="en-IN" dirty="0" err="1"/>
              <a:t>Lacatelli</a:t>
            </a:r>
            <a:r>
              <a:rPr lang="en-IN" dirty="0"/>
              <a:t> et al., 2013</a:t>
            </a:r>
            <a:r>
              <a:rPr lang="en-IN" dirty="0" smtClean="0"/>
              <a:t>)</a:t>
            </a:r>
          </a:p>
          <a:p>
            <a:pPr lvl="1"/>
            <a:r>
              <a:rPr lang="en-IN" dirty="0" smtClean="0"/>
              <a:t>It is </a:t>
            </a:r>
            <a:r>
              <a:rPr lang="en-IN" dirty="0"/>
              <a:t>about managing and improving the construction process to profitably deliver what the customer </a:t>
            </a:r>
            <a:r>
              <a:rPr lang="en-IN" dirty="0" smtClean="0"/>
              <a:t>needs</a:t>
            </a:r>
          </a:p>
          <a:p>
            <a:r>
              <a:rPr lang="en-IN" dirty="0" smtClean="0"/>
              <a:t>Lean production </a:t>
            </a:r>
            <a:r>
              <a:rPr lang="en-IN" dirty="0"/>
              <a:t>can be identified as the application of minimal buffers and materials to stock and delivery of components in factory settings to ensure that the production line is more efficiently managed to reduce overall </a:t>
            </a:r>
            <a:r>
              <a:rPr lang="en-IN" dirty="0" smtClean="0"/>
              <a:t>cost (Berggren, 1990)</a:t>
            </a:r>
            <a:endParaRPr lang="en-GB" dirty="0"/>
          </a:p>
        </p:txBody>
      </p:sp>
      <p:sp>
        <p:nvSpPr>
          <p:cNvPr id="4" name="Footer Placeholder 3"/>
          <p:cNvSpPr>
            <a:spLocks noGrp="1"/>
          </p:cNvSpPr>
          <p:nvPr>
            <p:ph type="ftr" sz="quarter" idx="11"/>
          </p:nvPr>
        </p:nvSpPr>
        <p:spPr/>
        <p:txBody>
          <a:bodyPr/>
          <a:lstStyle/>
          <a:p>
            <a:r>
              <a:rPr lang="en-GB" smtClean="0"/>
              <a:t>Newessays.co.uk Sample</a:t>
            </a:r>
            <a:endParaRPr lang="en-GB"/>
          </a:p>
        </p:txBody>
      </p:sp>
    </p:spTree>
    <p:extLst>
      <p:ext uri="{BB962C8B-B14F-4D97-AF65-F5344CB8AC3E}">
        <p14:creationId xmlns:p14="http://schemas.microsoft.com/office/powerpoint/2010/main" xmlns="" val="10154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Research Background</a:t>
            </a:r>
            <a:endParaRPr lang="en-GB" dirty="0"/>
          </a:p>
        </p:txBody>
      </p:sp>
      <p:sp>
        <p:nvSpPr>
          <p:cNvPr id="3" name="Content Placeholder 2"/>
          <p:cNvSpPr>
            <a:spLocks noGrp="1"/>
          </p:cNvSpPr>
          <p:nvPr>
            <p:ph idx="1"/>
          </p:nvPr>
        </p:nvSpPr>
        <p:spPr/>
        <p:txBody>
          <a:bodyPr>
            <a:normAutofit fontScale="92500" lnSpcReduction="10000"/>
          </a:bodyPr>
          <a:lstStyle/>
          <a:p>
            <a:r>
              <a:rPr lang="en-IN" dirty="0"/>
              <a:t>Efforts to spread awareness of the concept of lean construction have been going on since 1998 in the </a:t>
            </a:r>
            <a:r>
              <a:rPr lang="en-IN" dirty="0" smtClean="0"/>
              <a:t>UK</a:t>
            </a:r>
          </a:p>
          <a:p>
            <a:r>
              <a:rPr lang="en-IN" dirty="0"/>
              <a:t>Common et al. (2000) </a:t>
            </a:r>
            <a:r>
              <a:rPr lang="en-IN" dirty="0" smtClean="0"/>
              <a:t>argue that </a:t>
            </a:r>
            <a:r>
              <a:rPr lang="en-IN" dirty="0"/>
              <a:t>in spite of the continuous efforts to spread awareness in the UK of the concept of lean construction, large UK based construction firms have not shown an inclination to adopt lean construction and management </a:t>
            </a:r>
            <a:r>
              <a:rPr lang="en-IN" dirty="0" smtClean="0"/>
              <a:t>practices</a:t>
            </a:r>
          </a:p>
          <a:p>
            <a:r>
              <a:rPr lang="en-IN" dirty="0" smtClean="0"/>
              <a:t>There exists </a:t>
            </a:r>
            <a:r>
              <a:rPr lang="en-IN" dirty="0"/>
              <a:t>a much bigger gap when it comes to the number of researches that have delved into lean construction practices in the UK when compared to other countries </a:t>
            </a:r>
            <a:endParaRPr lang="en-GB" dirty="0"/>
          </a:p>
        </p:txBody>
      </p:sp>
      <p:sp>
        <p:nvSpPr>
          <p:cNvPr id="4" name="Footer Placeholder 3"/>
          <p:cNvSpPr>
            <a:spLocks noGrp="1"/>
          </p:cNvSpPr>
          <p:nvPr>
            <p:ph type="ftr" sz="quarter" idx="11"/>
          </p:nvPr>
        </p:nvSpPr>
        <p:spPr/>
        <p:txBody>
          <a:bodyPr/>
          <a:lstStyle/>
          <a:p>
            <a:r>
              <a:rPr lang="en-GB" smtClean="0"/>
              <a:t>Newessays.co.uk Sample</a:t>
            </a:r>
            <a:endParaRPr lang="en-GB"/>
          </a:p>
        </p:txBody>
      </p:sp>
    </p:spTree>
    <p:extLst>
      <p:ext uri="{BB962C8B-B14F-4D97-AF65-F5344CB8AC3E}">
        <p14:creationId xmlns:p14="http://schemas.microsoft.com/office/powerpoint/2010/main" xmlns="" val="3808793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Aims of the Study</a:t>
            </a:r>
            <a:endParaRPr lang="en-GB" dirty="0"/>
          </a:p>
        </p:txBody>
      </p:sp>
      <p:sp>
        <p:nvSpPr>
          <p:cNvPr id="3" name="Content Placeholder 2"/>
          <p:cNvSpPr>
            <a:spLocks noGrp="1"/>
          </p:cNvSpPr>
          <p:nvPr>
            <p:ph idx="1"/>
          </p:nvPr>
        </p:nvSpPr>
        <p:spPr/>
        <p:txBody>
          <a:bodyPr>
            <a:normAutofit lnSpcReduction="10000"/>
          </a:bodyPr>
          <a:lstStyle/>
          <a:p>
            <a:pPr lvl="0"/>
            <a:r>
              <a:rPr lang="en-IN" dirty="0"/>
              <a:t>To identify the determinants (both benefits and barriers) of lean construction from existing </a:t>
            </a:r>
            <a:r>
              <a:rPr lang="en-IN" dirty="0" smtClean="0"/>
              <a:t>literature</a:t>
            </a:r>
            <a:endParaRPr lang="en-GB" dirty="0"/>
          </a:p>
          <a:p>
            <a:pPr lvl="0"/>
            <a:r>
              <a:rPr lang="en-IN" dirty="0"/>
              <a:t>To determine the impact of benefits of lean construction on construction </a:t>
            </a:r>
            <a:r>
              <a:rPr lang="en-IN" dirty="0" smtClean="0"/>
              <a:t>buildability</a:t>
            </a:r>
            <a:endParaRPr lang="en-GB" dirty="0"/>
          </a:p>
          <a:p>
            <a:pPr lvl="0"/>
            <a:r>
              <a:rPr lang="en-IN" dirty="0"/>
              <a:t>To assess the impact of negative factors which reduce the impact of lean construction and construction project </a:t>
            </a:r>
            <a:r>
              <a:rPr lang="en-IN" dirty="0" smtClean="0"/>
              <a:t>buildability</a:t>
            </a:r>
            <a:endParaRPr lang="en-GB" dirty="0"/>
          </a:p>
          <a:p>
            <a:pPr lvl="0"/>
            <a:r>
              <a:rPr lang="en-IN" dirty="0"/>
              <a:t>To provide recommendations to overcome the negatives of lean construction </a:t>
            </a:r>
            <a:r>
              <a:rPr lang="en-IN" dirty="0" smtClean="0"/>
              <a:t>management</a:t>
            </a:r>
            <a:endParaRPr lang="en-GB" dirty="0"/>
          </a:p>
        </p:txBody>
      </p:sp>
      <p:sp>
        <p:nvSpPr>
          <p:cNvPr id="4" name="Footer Placeholder 3"/>
          <p:cNvSpPr>
            <a:spLocks noGrp="1"/>
          </p:cNvSpPr>
          <p:nvPr>
            <p:ph type="ftr" sz="quarter" idx="11"/>
          </p:nvPr>
        </p:nvSpPr>
        <p:spPr/>
        <p:txBody>
          <a:bodyPr/>
          <a:lstStyle/>
          <a:p>
            <a:r>
              <a:rPr lang="en-GB" smtClean="0"/>
              <a:t>Newessays.co.uk Sample</a:t>
            </a:r>
            <a:endParaRPr lang="en-GB"/>
          </a:p>
        </p:txBody>
      </p:sp>
    </p:spTree>
    <p:extLst>
      <p:ext uri="{BB962C8B-B14F-4D97-AF65-F5344CB8AC3E}">
        <p14:creationId xmlns:p14="http://schemas.microsoft.com/office/powerpoint/2010/main" xmlns="" val="3208215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206626"/>
            <a:ext cx="8458200" cy="1222375"/>
          </a:xfrm>
        </p:spPr>
        <p:txBody>
          <a:bodyPr/>
          <a:lstStyle/>
          <a:p>
            <a:pPr algn="ctr"/>
            <a:r>
              <a:rPr lang="en-US" dirty="0" smtClean="0"/>
              <a:t>Literature Review</a:t>
            </a:r>
            <a:endParaRPr lang="en-US" dirty="0"/>
          </a:p>
        </p:txBody>
      </p:sp>
      <p:sp>
        <p:nvSpPr>
          <p:cNvPr id="3" name="Footer Placeholder 2"/>
          <p:cNvSpPr>
            <a:spLocks noGrp="1"/>
          </p:cNvSpPr>
          <p:nvPr>
            <p:ph type="ftr" sz="quarter" idx="11"/>
          </p:nvPr>
        </p:nvSpPr>
        <p:spPr/>
        <p:txBody>
          <a:bodyPr/>
          <a:lstStyle/>
          <a:p>
            <a:r>
              <a:rPr lang="en-GB" smtClean="0"/>
              <a:t>Newessays.co.uk Sample</a:t>
            </a:r>
            <a:endParaRPr lang="en-GB"/>
          </a:p>
        </p:txBody>
      </p:sp>
    </p:spTree>
    <p:extLst>
      <p:ext uri="{BB962C8B-B14F-4D97-AF65-F5344CB8AC3E}">
        <p14:creationId xmlns:p14="http://schemas.microsoft.com/office/powerpoint/2010/main" xmlns="" val="2785509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Lean Management</a:t>
            </a:r>
            <a:endParaRPr lang="en-GB" dirty="0"/>
          </a:p>
        </p:txBody>
      </p:sp>
      <p:sp>
        <p:nvSpPr>
          <p:cNvPr id="3" name="Content Placeholder 2"/>
          <p:cNvSpPr>
            <a:spLocks noGrp="1"/>
          </p:cNvSpPr>
          <p:nvPr>
            <p:ph idx="1"/>
          </p:nvPr>
        </p:nvSpPr>
        <p:spPr/>
        <p:txBody>
          <a:bodyPr>
            <a:normAutofit fontScale="92500" lnSpcReduction="10000"/>
          </a:bodyPr>
          <a:lstStyle/>
          <a:p>
            <a:r>
              <a:rPr lang="en-IN" dirty="0" smtClean="0"/>
              <a:t>According </a:t>
            </a:r>
            <a:r>
              <a:rPr lang="en-IN" dirty="0"/>
              <a:t>to Liker (2004) and Womack and Jones (1996), the concept of lean production and management can be examined from the perspective of the following </a:t>
            </a:r>
            <a:r>
              <a:rPr lang="en-IN" dirty="0" smtClean="0"/>
              <a:t>attributes</a:t>
            </a:r>
            <a:r>
              <a:rPr lang="en-IN" dirty="0"/>
              <a:t>:</a:t>
            </a:r>
            <a:endParaRPr lang="en-GB" dirty="0"/>
          </a:p>
          <a:p>
            <a:pPr lvl="1"/>
            <a:r>
              <a:rPr lang="en-IN" dirty="0" smtClean="0"/>
              <a:t>Strategic management</a:t>
            </a:r>
            <a:endParaRPr lang="en-GB" dirty="0"/>
          </a:p>
          <a:p>
            <a:pPr lvl="1"/>
            <a:r>
              <a:rPr lang="en-IN" dirty="0" smtClean="0"/>
              <a:t>Efforts </a:t>
            </a:r>
            <a:r>
              <a:rPr lang="en-IN" dirty="0"/>
              <a:t>undertaken to increase focus on customer value and resource </a:t>
            </a:r>
            <a:r>
              <a:rPr lang="en-IN" dirty="0" smtClean="0"/>
              <a:t>efficiency</a:t>
            </a:r>
            <a:endParaRPr lang="en-GB" dirty="0"/>
          </a:p>
          <a:p>
            <a:pPr lvl="1"/>
            <a:r>
              <a:rPr lang="en-IN" dirty="0" smtClean="0"/>
              <a:t>Cross </a:t>
            </a:r>
            <a:r>
              <a:rPr lang="en-IN" dirty="0"/>
              <a:t>functional teams which can function with cross disciplinary </a:t>
            </a:r>
            <a:r>
              <a:rPr lang="en-IN" dirty="0" smtClean="0"/>
              <a:t>talent</a:t>
            </a:r>
            <a:endParaRPr lang="en-GB" dirty="0"/>
          </a:p>
          <a:p>
            <a:pPr lvl="1"/>
            <a:r>
              <a:rPr lang="en-IN" dirty="0" smtClean="0"/>
              <a:t>Simultaneous </a:t>
            </a:r>
            <a:r>
              <a:rPr lang="en-IN" dirty="0"/>
              <a:t>or concurrent development of multiple systems and </a:t>
            </a:r>
            <a:r>
              <a:rPr lang="en-IN" dirty="0" smtClean="0"/>
              <a:t>subsystems</a:t>
            </a:r>
            <a:endParaRPr lang="en-GB" dirty="0"/>
          </a:p>
          <a:p>
            <a:pPr lvl="1"/>
            <a:r>
              <a:rPr lang="en-IN" dirty="0" smtClean="0"/>
              <a:t>Production </a:t>
            </a:r>
            <a:r>
              <a:rPr lang="en-IN" dirty="0"/>
              <a:t>approach aimed at ensuring that a larger subsystem can be promoted with a higher level of supplier involvement</a:t>
            </a:r>
            <a:endParaRPr lang="en-GB" dirty="0"/>
          </a:p>
        </p:txBody>
      </p:sp>
      <p:sp>
        <p:nvSpPr>
          <p:cNvPr id="4" name="Footer Placeholder 3"/>
          <p:cNvSpPr>
            <a:spLocks noGrp="1"/>
          </p:cNvSpPr>
          <p:nvPr>
            <p:ph type="ftr" sz="quarter" idx="11"/>
          </p:nvPr>
        </p:nvSpPr>
        <p:spPr/>
        <p:txBody>
          <a:bodyPr/>
          <a:lstStyle/>
          <a:p>
            <a:r>
              <a:rPr lang="en-GB" smtClean="0"/>
              <a:t>Newessays.co.uk Sample</a:t>
            </a:r>
            <a:endParaRPr lang="en-GB"/>
          </a:p>
        </p:txBody>
      </p:sp>
    </p:spTree>
    <p:extLst>
      <p:ext uri="{BB962C8B-B14F-4D97-AF65-F5344CB8AC3E}">
        <p14:creationId xmlns:p14="http://schemas.microsoft.com/office/powerpoint/2010/main" xmlns="" val="1100526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Benefits of Lean Construction</a:t>
            </a:r>
            <a:endParaRPr lang="en-GB" dirty="0"/>
          </a:p>
        </p:txBody>
      </p:sp>
      <p:sp>
        <p:nvSpPr>
          <p:cNvPr id="3" name="Content Placeholder 2"/>
          <p:cNvSpPr>
            <a:spLocks noGrp="1"/>
          </p:cNvSpPr>
          <p:nvPr>
            <p:ph idx="1"/>
          </p:nvPr>
        </p:nvSpPr>
        <p:spPr/>
        <p:txBody>
          <a:bodyPr/>
          <a:lstStyle/>
          <a:p>
            <a:r>
              <a:rPr lang="en-IN" dirty="0" smtClean="0"/>
              <a:t>Strategic management of project and minimisation of project rework</a:t>
            </a:r>
          </a:p>
          <a:p>
            <a:r>
              <a:rPr lang="en-IN" dirty="0" smtClean="0"/>
              <a:t>Reduces the </a:t>
            </a:r>
            <a:r>
              <a:rPr lang="en-IN" dirty="0"/>
              <a:t>c</a:t>
            </a:r>
            <a:r>
              <a:rPr lang="en-IN" dirty="0" smtClean="0"/>
              <a:t>ost </a:t>
            </a:r>
            <a:r>
              <a:rPr lang="en-IN" dirty="0"/>
              <a:t>of c</a:t>
            </a:r>
            <a:r>
              <a:rPr lang="en-IN" dirty="0" smtClean="0"/>
              <a:t>onstruction project</a:t>
            </a:r>
          </a:p>
          <a:p>
            <a:r>
              <a:rPr lang="en-IN" dirty="0" smtClean="0"/>
              <a:t>Increase </a:t>
            </a:r>
            <a:r>
              <a:rPr lang="en-IN" dirty="0"/>
              <a:t>in p</a:t>
            </a:r>
            <a:r>
              <a:rPr lang="en-IN" dirty="0" smtClean="0"/>
              <a:t>roject quality and value</a:t>
            </a:r>
            <a:endParaRPr lang="en-GB" dirty="0"/>
          </a:p>
        </p:txBody>
      </p:sp>
      <p:sp>
        <p:nvSpPr>
          <p:cNvPr id="4" name="Footer Placeholder 3"/>
          <p:cNvSpPr>
            <a:spLocks noGrp="1"/>
          </p:cNvSpPr>
          <p:nvPr>
            <p:ph type="ftr" sz="quarter" idx="11"/>
          </p:nvPr>
        </p:nvSpPr>
        <p:spPr/>
        <p:txBody>
          <a:bodyPr/>
          <a:lstStyle/>
          <a:p>
            <a:r>
              <a:rPr lang="en-GB" smtClean="0"/>
              <a:t>Newessays.co.uk Sample</a:t>
            </a:r>
            <a:endParaRPr lang="en-GB"/>
          </a:p>
        </p:txBody>
      </p:sp>
    </p:spTree>
    <p:extLst>
      <p:ext uri="{BB962C8B-B14F-4D97-AF65-F5344CB8AC3E}">
        <p14:creationId xmlns:p14="http://schemas.microsoft.com/office/powerpoint/2010/main" xmlns="" val="32674751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172</TotalTime>
  <Words>3204</Words>
  <Application>Microsoft Office PowerPoint</Application>
  <PresentationFormat>Custom</PresentationFormat>
  <Paragraphs>394</Paragraphs>
  <Slides>24</Slides>
  <Notes>18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Organic</vt:lpstr>
      <vt:lpstr>What are the Benefits of Adopting Lean Construction? </vt:lpstr>
      <vt:lpstr>Outline of the Presentation</vt:lpstr>
      <vt:lpstr>Introduction</vt:lpstr>
      <vt:lpstr>Lean Construction - Definition</vt:lpstr>
      <vt:lpstr>Research Background</vt:lpstr>
      <vt:lpstr>Aims of the Study</vt:lpstr>
      <vt:lpstr>Literature Review</vt:lpstr>
      <vt:lpstr>Lean Management</vt:lpstr>
      <vt:lpstr>Benefits of Lean Construction</vt:lpstr>
      <vt:lpstr>Weaknesses of Lean Construction</vt:lpstr>
      <vt:lpstr>Research Methodology </vt:lpstr>
      <vt:lpstr>Research Design</vt:lpstr>
      <vt:lpstr>Data Collection</vt:lpstr>
      <vt:lpstr>Data Analysis</vt:lpstr>
      <vt:lpstr>Results </vt:lpstr>
      <vt:lpstr>Analysis of Participants Demographics</vt:lpstr>
      <vt:lpstr>Analysis of Knowledge and Practice of Lean Construction</vt:lpstr>
      <vt:lpstr>Slide 18</vt:lpstr>
      <vt:lpstr>Analysis of Barriers to Lean Construction</vt:lpstr>
      <vt:lpstr>Benefits of Lean Construction</vt:lpstr>
      <vt:lpstr>Impact on Project Buildability</vt:lpstr>
      <vt:lpstr>Slide 22</vt:lpstr>
      <vt:lpstr>Recommendations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26</cp:revision>
  <dcterms:created xsi:type="dcterms:W3CDTF">2014-05-19T16:17:36Z</dcterms:created>
  <dcterms:modified xsi:type="dcterms:W3CDTF">2014-10-27T17:48:51Z</dcterms:modified>
</cp:coreProperties>
</file>